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62" r:id="rId9"/>
    <p:sldId id="263" r:id="rId10"/>
    <p:sldId id="280" r:id="rId11"/>
    <p:sldId id="281" r:id="rId12"/>
    <p:sldId id="279" r:id="rId13"/>
    <p:sldId id="282" r:id="rId14"/>
    <p:sldId id="284" r:id="rId15"/>
    <p:sldId id="286" r:id="rId16"/>
    <p:sldId id="287" r:id="rId17"/>
    <p:sldId id="273" r:id="rId18"/>
    <p:sldId id="274" r:id="rId19"/>
    <p:sldId id="275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4FCDF1-01F8-4289-9EB4-7033F4A4BF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787F7-6E01-4E5D-A075-017D6858EA6A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97954-43B0-4894-8D5A-29DAA11D6F2B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8BA3C-D5EE-497B-954F-06B1544F269B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D4BA55-B82B-4E5C-BFDB-AB0CD6A5F564}" type="slidenum">
              <a:rPr lang="en-US"/>
              <a:pPr/>
              <a:t>22</a:t>
            </a:fld>
            <a:endParaRPr lang="en-US"/>
          </a:p>
        </p:txBody>
      </p:sp>
      <p:sp>
        <p:nvSpPr>
          <p:cNvPr id="532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982D5-A9BC-4720-BACC-48D279F760EC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91A51-42BC-4828-9963-350D3AF900DC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7C480-B0AB-4C61-ACD8-F675F0606DE1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6490B-F188-4928-97E9-77440C96FC79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5E1D1-6FFD-4F1B-9290-569B1C27BE55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A5DB1-1419-4CD6-8379-0510B5873C52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376238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219E4-9F85-494E-A3B1-FCD1C797B88E}" type="slidenum">
              <a:rPr lang="en-US"/>
              <a:pPr/>
              <a:t>8</a:t>
            </a:fld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2544763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F6D169-994E-4947-BE6E-B7536EB8CB12}" type="slidenum">
              <a:rPr lang="en-US"/>
              <a:pPr/>
              <a:t>9</a:t>
            </a:fld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376238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12740-53CB-4190-A815-A59C4C9704D8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376238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509D7-23CC-4250-961F-B7A7F1729371}" type="slidenum">
              <a:rPr lang="en-US"/>
              <a:pPr/>
              <a:t>11</a:t>
            </a:fld>
            <a:endParaRPr lang="en-US"/>
          </a:p>
        </p:txBody>
      </p:sp>
      <p:sp>
        <p:nvSpPr>
          <p:cNvPr id="81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3135313" y="160338"/>
            <a:ext cx="3486150" cy="2614612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42875" y="376238"/>
            <a:ext cx="6486525" cy="60658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09" name="Group 25"/>
          <p:cNvGrpSpPr>
            <a:grpSpLocks/>
          </p:cNvGrpSpPr>
          <p:nvPr/>
        </p:nvGrpSpPr>
        <p:grpSpPr bwMode="auto">
          <a:xfrm>
            <a:off x="0" y="0"/>
            <a:ext cx="9093200" cy="6856413"/>
            <a:chOff x="0" y="0"/>
            <a:chExt cx="5728" cy="4319"/>
          </a:xfrm>
        </p:grpSpPr>
        <p:grpSp>
          <p:nvGrpSpPr>
            <p:cNvPr id="16405" name="Group 21"/>
            <p:cNvGrpSpPr>
              <a:grpSpLocks/>
            </p:cNvGrpSpPr>
            <p:nvPr userDrawn="1"/>
          </p:nvGrpSpPr>
          <p:grpSpPr bwMode="auto">
            <a:xfrm>
              <a:off x="962" y="1947"/>
              <a:ext cx="4766" cy="119"/>
              <a:chOff x="993" y="1028"/>
              <a:chExt cx="4766" cy="119"/>
            </a:xfrm>
          </p:grpSpPr>
          <p:sp>
            <p:nvSpPr>
              <p:cNvPr id="16394" name="Rectangle 10"/>
              <p:cNvSpPr>
                <a:spLocks noChangeArrowheads="1"/>
              </p:cNvSpPr>
              <p:nvPr userDrawn="1"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 userDrawn="1"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 userDrawn="1"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 userDrawn="1"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Line 14"/>
              <p:cNvSpPr>
                <a:spLocks noChangeShapeType="1"/>
              </p:cNvSpPr>
              <p:nvPr userDrawn="1"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15"/>
              <p:cNvSpPr>
                <a:spLocks/>
              </p:cNvSpPr>
              <p:nvPr userDrawn="1"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7" name="Group 23"/>
            <p:cNvGrpSpPr>
              <a:grpSpLocks/>
            </p:cNvGrpSpPr>
            <p:nvPr userDrawn="1"/>
          </p:nvGrpSpPr>
          <p:grpSpPr bwMode="auto">
            <a:xfrm>
              <a:off x="0" y="0"/>
              <a:ext cx="928" cy="4319"/>
              <a:chOff x="0" y="0"/>
              <a:chExt cx="928" cy="4319"/>
            </a:xfrm>
          </p:grpSpPr>
          <p:sp>
            <p:nvSpPr>
              <p:cNvPr id="16388" name="Rectangle 4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406" name="Group 22"/>
              <p:cNvGrpSpPr>
                <a:grpSpLocks/>
              </p:cNvGrpSpPr>
              <p:nvPr userDrawn="1"/>
            </p:nvGrpSpPr>
            <p:grpSpPr bwMode="auto">
              <a:xfrm>
                <a:off x="0" y="41"/>
                <a:ext cx="928" cy="4035"/>
                <a:chOff x="0" y="41"/>
                <a:chExt cx="928" cy="4035"/>
              </a:xfrm>
            </p:grpSpPr>
            <p:pic>
              <p:nvPicPr>
                <p:cNvPr id="16389" name="Picture 5"/>
                <p:cNvPicPr>
                  <a:picLocks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ltGray">
                <a:xfrm>
                  <a:off x="0" y="1014"/>
                  <a:ext cx="920" cy="94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6390" name="Freeform 6"/>
                <p:cNvSpPr>
                  <a:spLocks/>
                </p:cNvSpPr>
                <p:nvPr/>
              </p:nvSpPr>
              <p:spPr bwMode="ltGray">
                <a:xfrm>
                  <a:off x="38" y="41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1" name="Freeform 7"/>
                <p:cNvSpPr>
                  <a:spLocks/>
                </p:cNvSpPr>
                <p:nvPr/>
              </p:nvSpPr>
              <p:spPr bwMode="ltGray">
                <a:xfrm>
                  <a:off x="6" y="2087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92" name="Freeform 8"/>
                <p:cNvSpPr>
                  <a:spLocks/>
                </p:cNvSpPr>
                <p:nvPr/>
              </p:nvSpPr>
              <p:spPr bwMode="ltGray">
                <a:xfrm>
                  <a:off x="6" y="3160"/>
                  <a:ext cx="890" cy="916"/>
                </a:xfrm>
                <a:custGeom>
                  <a:avLst/>
                  <a:gdLst/>
                  <a:ahLst/>
                  <a:cxnLst>
                    <a:cxn ang="0">
                      <a:pos x="307" y="292"/>
                    </a:cxn>
                    <a:cxn ang="0">
                      <a:pos x="307" y="234"/>
                    </a:cxn>
                    <a:cxn ang="0">
                      <a:pos x="261" y="159"/>
                    </a:cxn>
                    <a:cxn ang="0">
                      <a:pos x="247" y="91"/>
                    </a:cxn>
                    <a:cxn ang="0">
                      <a:pos x="225" y="24"/>
                    </a:cxn>
                    <a:cxn ang="0">
                      <a:pos x="259" y="21"/>
                    </a:cxn>
                    <a:cxn ang="0">
                      <a:pos x="298" y="82"/>
                    </a:cxn>
                    <a:cxn ang="0">
                      <a:pos x="322" y="118"/>
                    </a:cxn>
                    <a:cxn ang="0">
                      <a:pos x="358" y="180"/>
                    </a:cxn>
                    <a:cxn ang="0">
                      <a:pos x="406" y="240"/>
                    </a:cxn>
                    <a:cxn ang="0">
                      <a:pos x="505" y="184"/>
                    </a:cxn>
                    <a:cxn ang="0">
                      <a:pos x="514" y="118"/>
                    </a:cxn>
                    <a:cxn ang="0">
                      <a:pos x="552" y="69"/>
                    </a:cxn>
                    <a:cxn ang="0">
                      <a:pos x="589" y="13"/>
                    </a:cxn>
                    <a:cxn ang="0">
                      <a:pos x="615" y="16"/>
                    </a:cxn>
                    <a:cxn ang="0">
                      <a:pos x="600" y="49"/>
                    </a:cxn>
                    <a:cxn ang="0">
                      <a:pos x="592" y="124"/>
                    </a:cxn>
                    <a:cxn ang="0">
                      <a:pos x="574" y="186"/>
                    </a:cxn>
                    <a:cxn ang="0">
                      <a:pos x="568" y="282"/>
                    </a:cxn>
                    <a:cxn ang="0">
                      <a:pos x="645" y="325"/>
                    </a:cxn>
                    <a:cxn ang="0">
                      <a:pos x="720" y="277"/>
                    </a:cxn>
                    <a:cxn ang="0">
                      <a:pos x="816" y="253"/>
                    </a:cxn>
                    <a:cxn ang="0">
                      <a:pos x="861" y="279"/>
                    </a:cxn>
                    <a:cxn ang="0">
                      <a:pos x="796" y="324"/>
                    </a:cxn>
                    <a:cxn ang="0">
                      <a:pos x="735" y="352"/>
                    </a:cxn>
                    <a:cxn ang="0">
                      <a:pos x="669" y="409"/>
                    </a:cxn>
                    <a:cxn ang="0">
                      <a:pos x="673" y="510"/>
                    </a:cxn>
                    <a:cxn ang="0">
                      <a:pos x="751" y="535"/>
                    </a:cxn>
                    <a:cxn ang="0">
                      <a:pos x="819" y="577"/>
                    </a:cxn>
                    <a:cxn ang="0">
                      <a:pos x="874" y="606"/>
                    </a:cxn>
                    <a:cxn ang="0">
                      <a:pos x="867" y="637"/>
                    </a:cxn>
                    <a:cxn ang="0">
                      <a:pos x="807" y="618"/>
                    </a:cxn>
                    <a:cxn ang="0">
                      <a:pos x="736" y="592"/>
                    </a:cxn>
                    <a:cxn ang="0">
                      <a:pos x="615" y="588"/>
                    </a:cxn>
                    <a:cxn ang="0">
                      <a:pos x="576" y="628"/>
                    </a:cxn>
                    <a:cxn ang="0">
                      <a:pos x="618" y="723"/>
                    </a:cxn>
                    <a:cxn ang="0">
                      <a:pos x="640" y="807"/>
                    </a:cxn>
                    <a:cxn ang="0">
                      <a:pos x="664" y="889"/>
                    </a:cxn>
                    <a:cxn ang="0">
                      <a:pos x="624" y="870"/>
                    </a:cxn>
                    <a:cxn ang="0">
                      <a:pos x="568" y="789"/>
                    </a:cxn>
                    <a:cxn ang="0">
                      <a:pos x="513" y="708"/>
                    </a:cxn>
                    <a:cxn ang="0">
                      <a:pos x="390" y="730"/>
                    </a:cxn>
                    <a:cxn ang="0">
                      <a:pos x="339" y="838"/>
                    </a:cxn>
                    <a:cxn ang="0">
                      <a:pos x="285" y="915"/>
                    </a:cxn>
                    <a:cxn ang="0">
                      <a:pos x="276" y="867"/>
                    </a:cxn>
                    <a:cxn ang="0">
                      <a:pos x="298" y="766"/>
                    </a:cxn>
                    <a:cxn ang="0">
                      <a:pos x="324" y="664"/>
                    </a:cxn>
                    <a:cxn ang="0">
                      <a:pos x="283" y="583"/>
                    </a:cxn>
                    <a:cxn ang="0">
                      <a:pos x="201" y="619"/>
                    </a:cxn>
                    <a:cxn ang="0">
                      <a:pos x="88" y="655"/>
                    </a:cxn>
                    <a:cxn ang="0">
                      <a:pos x="16" y="655"/>
                    </a:cxn>
                    <a:cxn ang="0">
                      <a:pos x="94" y="606"/>
                    </a:cxn>
                    <a:cxn ang="0">
                      <a:pos x="162" y="567"/>
                    </a:cxn>
                    <a:cxn ang="0">
                      <a:pos x="247" y="504"/>
                    </a:cxn>
                    <a:cxn ang="0">
                      <a:pos x="190" y="390"/>
                    </a:cxn>
                    <a:cxn ang="0">
                      <a:pos x="81" y="355"/>
                    </a:cxn>
                    <a:cxn ang="0">
                      <a:pos x="3" y="307"/>
                    </a:cxn>
                    <a:cxn ang="0">
                      <a:pos x="39" y="286"/>
                    </a:cxn>
                    <a:cxn ang="0">
                      <a:pos x="115" y="306"/>
                    </a:cxn>
                    <a:cxn ang="0">
                      <a:pos x="226" y="327"/>
                    </a:cxn>
                  </a:cxnLst>
                  <a:rect l="0" t="0" r="r" b="b"/>
                  <a:pathLst>
                    <a:path w="890" h="916">
                      <a:moveTo>
                        <a:pt x="279" y="334"/>
                      </a:moveTo>
                      <a:lnTo>
                        <a:pt x="292" y="312"/>
                      </a:lnTo>
                      <a:lnTo>
                        <a:pt x="307" y="292"/>
                      </a:lnTo>
                      <a:lnTo>
                        <a:pt x="324" y="276"/>
                      </a:lnTo>
                      <a:lnTo>
                        <a:pt x="313" y="255"/>
                      </a:lnTo>
                      <a:lnTo>
                        <a:pt x="307" y="234"/>
                      </a:lnTo>
                      <a:lnTo>
                        <a:pt x="288" y="202"/>
                      </a:lnTo>
                      <a:lnTo>
                        <a:pt x="274" y="181"/>
                      </a:lnTo>
                      <a:lnTo>
                        <a:pt x="261" y="159"/>
                      </a:lnTo>
                      <a:lnTo>
                        <a:pt x="256" y="139"/>
                      </a:lnTo>
                      <a:lnTo>
                        <a:pt x="256" y="118"/>
                      </a:lnTo>
                      <a:lnTo>
                        <a:pt x="247" y="91"/>
                      </a:lnTo>
                      <a:lnTo>
                        <a:pt x="237" y="70"/>
                      </a:lnTo>
                      <a:lnTo>
                        <a:pt x="226" y="46"/>
                      </a:lnTo>
                      <a:lnTo>
                        <a:pt x="225" y="24"/>
                      </a:lnTo>
                      <a:lnTo>
                        <a:pt x="232" y="10"/>
                      </a:lnTo>
                      <a:lnTo>
                        <a:pt x="247" y="9"/>
                      </a:lnTo>
                      <a:lnTo>
                        <a:pt x="259" y="21"/>
                      </a:lnTo>
                      <a:lnTo>
                        <a:pt x="270" y="46"/>
                      </a:lnTo>
                      <a:lnTo>
                        <a:pt x="280" y="61"/>
                      </a:lnTo>
                      <a:lnTo>
                        <a:pt x="298" y="82"/>
                      </a:lnTo>
                      <a:lnTo>
                        <a:pt x="309" y="88"/>
                      </a:lnTo>
                      <a:lnTo>
                        <a:pt x="315" y="99"/>
                      </a:lnTo>
                      <a:lnTo>
                        <a:pt x="322" y="118"/>
                      </a:lnTo>
                      <a:lnTo>
                        <a:pt x="330" y="141"/>
                      </a:lnTo>
                      <a:lnTo>
                        <a:pt x="339" y="160"/>
                      </a:lnTo>
                      <a:lnTo>
                        <a:pt x="358" y="180"/>
                      </a:lnTo>
                      <a:lnTo>
                        <a:pt x="379" y="205"/>
                      </a:lnTo>
                      <a:lnTo>
                        <a:pt x="399" y="225"/>
                      </a:lnTo>
                      <a:lnTo>
                        <a:pt x="406" y="240"/>
                      </a:lnTo>
                      <a:lnTo>
                        <a:pt x="474" y="241"/>
                      </a:lnTo>
                      <a:lnTo>
                        <a:pt x="495" y="208"/>
                      </a:lnTo>
                      <a:lnTo>
                        <a:pt x="505" y="184"/>
                      </a:lnTo>
                      <a:lnTo>
                        <a:pt x="507" y="160"/>
                      </a:lnTo>
                      <a:lnTo>
                        <a:pt x="510" y="141"/>
                      </a:lnTo>
                      <a:lnTo>
                        <a:pt x="514" y="118"/>
                      </a:lnTo>
                      <a:lnTo>
                        <a:pt x="529" y="94"/>
                      </a:lnTo>
                      <a:lnTo>
                        <a:pt x="540" y="85"/>
                      </a:lnTo>
                      <a:lnTo>
                        <a:pt x="552" y="69"/>
                      </a:lnTo>
                      <a:lnTo>
                        <a:pt x="561" y="45"/>
                      </a:lnTo>
                      <a:lnTo>
                        <a:pt x="571" y="27"/>
                      </a:lnTo>
                      <a:lnTo>
                        <a:pt x="589" y="13"/>
                      </a:lnTo>
                      <a:lnTo>
                        <a:pt x="604" y="0"/>
                      </a:lnTo>
                      <a:lnTo>
                        <a:pt x="613" y="6"/>
                      </a:lnTo>
                      <a:lnTo>
                        <a:pt x="615" y="16"/>
                      </a:lnTo>
                      <a:lnTo>
                        <a:pt x="606" y="27"/>
                      </a:lnTo>
                      <a:lnTo>
                        <a:pt x="603" y="34"/>
                      </a:lnTo>
                      <a:lnTo>
                        <a:pt x="600" y="49"/>
                      </a:lnTo>
                      <a:lnTo>
                        <a:pt x="600" y="79"/>
                      </a:lnTo>
                      <a:lnTo>
                        <a:pt x="600" y="103"/>
                      </a:lnTo>
                      <a:lnTo>
                        <a:pt x="592" y="124"/>
                      </a:lnTo>
                      <a:lnTo>
                        <a:pt x="583" y="145"/>
                      </a:lnTo>
                      <a:lnTo>
                        <a:pt x="576" y="162"/>
                      </a:lnTo>
                      <a:lnTo>
                        <a:pt x="574" y="186"/>
                      </a:lnTo>
                      <a:lnTo>
                        <a:pt x="574" y="216"/>
                      </a:lnTo>
                      <a:lnTo>
                        <a:pt x="568" y="244"/>
                      </a:lnTo>
                      <a:lnTo>
                        <a:pt x="568" y="282"/>
                      </a:lnTo>
                      <a:lnTo>
                        <a:pt x="588" y="300"/>
                      </a:lnTo>
                      <a:lnTo>
                        <a:pt x="607" y="325"/>
                      </a:lnTo>
                      <a:lnTo>
                        <a:pt x="645" y="325"/>
                      </a:lnTo>
                      <a:lnTo>
                        <a:pt x="678" y="312"/>
                      </a:lnTo>
                      <a:lnTo>
                        <a:pt x="697" y="292"/>
                      </a:lnTo>
                      <a:lnTo>
                        <a:pt x="720" y="277"/>
                      </a:lnTo>
                      <a:lnTo>
                        <a:pt x="777" y="274"/>
                      </a:lnTo>
                      <a:lnTo>
                        <a:pt x="801" y="265"/>
                      </a:lnTo>
                      <a:lnTo>
                        <a:pt x="816" y="253"/>
                      </a:lnTo>
                      <a:lnTo>
                        <a:pt x="859" y="252"/>
                      </a:lnTo>
                      <a:lnTo>
                        <a:pt x="865" y="265"/>
                      </a:lnTo>
                      <a:lnTo>
                        <a:pt x="861" y="279"/>
                      </a:lnTo>
                      <a:lnTo>
                        <a:pt x="843" y="288"/>
                      </a:lnTo>
                      <a:lnTo>
                        <a:pt x="819" y="300"/>
                      </a:lnTo>
                      <a:lnTo>
                        <a:pt x="796" y="324"/>
                      </a:lnTo>
                      <a:lnTo>
                        <a:pt x="786" y="334"/>
                      </a:lnTo>
                      <a:lnTo>
                        <a:pt x="765" y="343"/>
                      </a:lnTo>
                      <a:lnTo>
                        <a:pt x="735" y="352"/>
                      </a:lnTo>
                      <a:lnTo>
                        <a:pt x="714" y="367"/>
                      </a:lnTo>
                      <a:lnTo>
                        <a:pt x="687" y="390"/>
                      </a:lnTo>
                      <a:lnTo>
                        <a:pt x="669" y="409"/>
                      </a:lnTo>
                      <a:lnTo>
                        <a:pt x="649" y="420"/>
                      </a:lnTo>
                      <a:lnTo>
                        <a:pt x="648" y="481"/>
                      </a:lnTo>
                      <a:lnTo>
                        <a:pt x="673" y="510"/>
                      </a:lnTo>
                      <a:lnTo>
                        <a:pt x="703" y="526"/>
                      </a:lnTo>
                      <a:lnTo>
                        <a:pt x="730" y="531"/>
                      </a:lnTo>
                      <a:lnTo>
                        <a:pt x="751" y="535"/>
                      </a:lnTo>
                      <a:lnTo>
                        <a:pt x="777" y="549"/>
                      </a:lnTo>
                      <a:lnTo>
                        <a:pt x="795" y="567"/>
                      </a:lnTo>
                      <a:lnTo>
                        <a:pt x="819" y="577"/>
                      </a:lnTo>
                      <a:lnTo>
                        <a:pt x="846" y="583"/>
                      </a:lnTo>
                      <a:lnTo>
                        <a:pt x="861" y="592"/>
                      </a:lnTo>
                      <a:lnTo>
                        <a:pt x="874" y="606"/>
                      </a:lnTo>
                      <a:lnTo>
                        <a:pt x="889" y="621"/>
                      </a:lnTo>
                      <a:lnTo>
                        <a:pt x="888" y="634"/>
                      </a:lnTo>
                      <a:lnTo>
                        <a:pt x="867" y="637"/>
                      </a:lnTo>
                      <a:lnTo>
                        <a:pt x="853" y="631"/>
                      </a:lnTo>
                      <a:lnTo>
                        <a:pt x="832" y="618"/>
                      </a:lnTo>
                      <a:lnTo>
                        <a:pt x="807" y="618"/>
                      </a:lnTo>
                      <a:lnTo>
                        <a:pt x="780" y="618"/>
                      </a:lnTo>
                      <a:lnTo>
                        <a:pt x="759" y="615"/>
                      </a:lnTo>
                      <a:lnTo>
                        <a:pt x="736" y="592"/>
                      </a:lnTo>
                      <a:lnTo>
                        <a:pt x="718" y="588"/>
                      </a:lnTo>
                      <a:lnTo>
                        <a:pt x="684" y="588"/>
                      </a:lnTo>
                      <a:lnTo>
                        <a:pt x="615" y="588"/>
                      </a:lnTo>
                      <a:lnTo>
                        <a:pt x="604" y="606"/>
                      </a:lnTo>
                      <a:lnTo>
                        <a:pt x="589" y="621"/>
                      </a:lnTo>
                      <a:lnTo>
                        <a:pt x="576" y="628"/>
                      </a:lnTo>
                      <a:lnTo>
                        <a:pt x="580" y="666"/>
                      </a:lnTo>
                      <a:lnTo>
                        <a:pt x="600" y="702"/>
                      </a:lnTo>
                      <a:lnTo>
                        <a:pt x="618" y="723"/>
                      </a:lnTo>
                      <a:lnTo>
                        <a:pt x="630" y="753"/>
                      </a:lnTo>
                      <a:lnTo>
                        <a:pt x="631" y="787"/>
                      </a:lnTo>
                      <a:lnTo>
                        <a:pt x="640" y="807"/>
                      </a:lnTo>
                      <a:lnTo>
                        <a:pt x="654" y="838"/>
                      </a:lnTo>
                      <a:lnTo>
                        <a:pt x="664" y="862"/>
                      </a:lnTo>
                      <a:lnTo>
                        <a:pt x="664" y="889"/>
                      </a:lnTo>
                      <a:lnTo>
                        <a:pt x="654" y="898"/>
                      </a:lnTo>
                      <a:lnTo>
                        <a:pt x="642" y="898"/>
                      </a:lnTo>
                      <a:lnTo>
                        <a:pt x="624" y="870"/>
                      </a:lnTo>
                      <a:lnTo>
                        <a:pt x="612" y="837"/>
                      </a:lnTo>
                      <a:lnTo>
                        <a:pt x="583" y="808"/>
                      </a:lnTo>
                      <a:lnTo>
                        <a:pt x="568" y="789"/>
                      </a:lnTo>
                      <a:lnTo>
                        <a:pt x="556" y="760"/>
                      </a:lnTo>
                      <a:lnTo>
                        <a:pt x="549" y="738"/>
                      </a:lnTo>
                      <a:lnTo>
                        <a:pt x="513" y="708"/>
                      </a:lnTo>
                      <a:lnTo>
                        <a:pt x="489" y="682"/>
                      </a:lnTo>
                      <a:lnTo>
                        <a:pt x="415" y="684"/>
                      </a:lnTo>
                      <a:lnTo>
                        <a:pt x="390" y="730"/>
                      </a:lnTo>
                      <a:lnTo>
                        <a:pt x="372" y="759"/>
                      </a:lnTo>
                      <a:lnTo>
                        <a:pt x="361" y="798"/>
                      </a:lnTo>
                      <a:lnTo>
                        <a:pt x="339" y="838"/>
                      </a:lnTo>
                      <a:lnTo>
                        <a:pt x="316" y="874"/>
                      </a:lnTo>
                      <a:lnTo>
                        <a:pt x="294" y="907"/>
                      </a:lnTo>
                      <a:lnTo>
                        <a:pt x="285" y="915"/>
                      </a:lnTo>
                      <a:lnTo>
                        <a:pt x="268" y="909"/>
                      </a:lnTo>
                      <a:lnTo>
                        <a:pt x="268" y="894"/>
                      </a:lnTo>
                      <a:lnTo>
                        <a:pt x="276" y="867"/>
                      </a:lnTo>
                      <a:lnTo>
                        <a:pt x="291" y="837"/>
                      </a:lnTo>
                      <a:lnTo>
                        <a:pt x="294" y="790"/>
                      </a:lnTo>
                      <a:lnTo>
                        <a:pt x="298" y="766"/>
                      </a:lnTo>
                      <a:lnTo>
                        <a:pt x="313" y="744"/>
                      </a:lnTo>
                      <a:lnTo>
                        <a:pt x="319" y="699"/>
                      </a:lnTo>
                      <a:lnTo>
                        <a:pt x="324" y="664"/>
                      </a:lnTo>
                      <a:lnTo>
                        <a:pt x="336" y="637"/>
                      </a:lnTo>
                      <a:lnTo>
                        <a:pt x="309" y="609"/>
                      </a:lnTo>
                      <a:lnTo>
                        <a:pt x="283" y="583"/>
                      </a:lnTo>
                      <a:lnTo>
                        <a:pt x="271" y="577"/>
                      </a:lnTo>
                      <a:lnTo>
                        <a:pt x="231" y="601"/>
                      </a:lnTo>
                      <a:lnTo>
                        <a:pt x="201" y="619"/>
                      </a:lnTo>
                      <a:lnTo>
                        <a:pt x="162" y="633"/>
                      </a:lnTo>
                      <a:lnTo>
                        <a:pt x="118" y="640"/>
                      </a:lnTo>
                      <a:lnTo>
                        <a:pt x="88" y="655"/>
                      </a:lnTo>
                      <a:lnTo>
                        <a:pt x="63" y="666"/>
                      </a:lnTo>
                      <a:lnTo>
                        <a:pt x="27" y="666"/>
                      </a:lnTo>
                      <a:lnTo>
                        <a:pt x="16" y="655"/>
                      </a:lnTo>
                      <a:lnTo>
                        <a:pt x="30" y="642"/>
                      </a:lnTo>
                      <a:lnTo>
                        <a:pt x="67" y="628"/>
                      </a:lnTo>
                      <a:lnTo>
                        <a:pt x="94" y="606"/>
                      </a:lnTo>
                      <a:lnTo>
                        <a:pt x="120" y="588"/>
                      </a:lnTo>
                      <a:lnTo>
                        <a:pt x="136" y="576"/>
                      </a:lnTo>
                      <a:lnTo>
                        <a:pt x="162" y="567"/>
                      </a:lnTo>
                      <a:lnTo>
                        <a:pt x="204" y="531"/>
                      </a:lnTo>
                      <a:lnTo>
                        <a:pt x="231" y="510"/>
                      </a:lnTo>
                      <a:lnTo>
                        <a:pt x="247" y="504"/>
                      </a:lnTo>
                      <a:lnTo>
                        <a:pt x="250" y="429"/>
                      </a:lnTo>
                      <a:lnTo>
                        <a:pt x="204" y="396"/>
                      </a:lnTo>
                      <a:lnTo>
                        <a:pt x="190" y="390"/>
                      </a:lnTo>
                      <a:lnTo>
                        <a:pt x="129" y="385"/>
                      </a:lnTo>
                      <a:lnTo>
                        <a:pt x="105" y="369"/>
                      </a:lnTo>
                      <a:lnTo>
                        <a:pt x="81" y="355"/>
                      </a:lnTo>
                      <a:lnTo>
                        <a:pt x="63" y="345"/>
                      </a:lnTo>
                      <a:lnTo>
                        <a:pt x="34" y="339"/>
                      </a:lnTo>
                      <a:lnTo>
                        <a:pt x="3" y="307"/>
                      </a:lnTo>
                      <a:lnTo>
                        <a:pt x="0" y="291"/>
                      </a:lnTo>
                      <a:lnTo>
                        <a:pt x="9" y="285"/>
                      </a:lnTo>
                      <a:lnTo>
                        <a:pt x="39" y="286"/>
                      </a:lnTo>
                      <a:lnTo>
                        <a:pt x="67" y="301"/>
                      </a:lnTo>
                      <a:lnTo>
                        <a:pt x="85" y="304"/>
                      </a:lnTo>
                      <a:lnTo>
                        <a:pt x="115" y="306"/>
                      </a:lnTo>
                      <a:lnTo>
                        <a:pt x="148" y="318"/>
                      </a:lnTo>
                      <a:lnTo>
                        <a:pt x="165" y="324"/>
                      </a:lnTo>
                      <a:lnTo>
                        <a:pt x="226" y="327"/>
                      </a:lnTo>
                      <a:lnTo>
                        <a:pt x="258" y="334"/>
                      </a:lnTo>
                      <a:lnTo>
                        <a:pt x="279" y="334"/>
                      </a:lnTo>
                    </a:path>
                  </a:pathLst>
                </a:custGeom>
                <a:solidFill>
                  <a:schemeClr val="hlink">
                    <a:alpha val="50000"/>
                  </a:schemeClr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40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1652588" y="1806575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59175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15240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643313" y="6350000"/>
            <a:ext cx="3449637" cy="457200"/>
          </a:xfrm>
        </p:spPr>
        <p:txBody>
          <a:bodyPr anchor="b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404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350000"/>
            <a:ext cx="1724025" cy="457200"/>
          </a:xfrm>
        </p:spPr>
        <p:txBody>
          <a:bodyPr anchor="b"/>
          <a:lstStyle>
            <a:lvl1pPr>
              <a:defRPr/>
            </a:lvl1pPr>
          </a:lstStyle>
          <a:p>
            <a:fld id="{256D8732-E371-4B97-AA6D-C08B399EC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96824-F0CC-4890-87B4-56124D009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9313" y="304800"/>
            <a:ext cx="19065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9550" y="304800"/>
            <a:ext cx="5567363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158A1-55DB-48A0-9CF1-BF745677A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21735-E35D-48A1-9225-2837E635F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19EC5-F982-4253-86C1-C0A192B0D3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78D41-EDE5-4086-8F00-2A14010868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1CED-0632-4E90-9B39-14CD9DF94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06987-E8ED-4B51-918D-C9BB559BD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04CAD-7D30-4901-91A5-A14DB7ADB3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38B6E-2641-48C5-8E14-5812C19FED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59E2-FEE8-47C6-AB5E-69BD2F759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26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2" name="Group 1024"/>
            <p:cNvGrpSpPr>
              <a:grpSpLocks/>
            </p:cNvGrpSpPr>
            <p:nvPr/>
          </p:nvGrpSpPr>
          <p:grpSpPr bwMode="auto">
            <a:xfrm>
              <a:off x="0" y="0"/>
              <a:ext cx="926" cy="4319"/>
              <a:chOff x="0" y="0"/>
              <a:chExt cx="926" cy="4319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0" y="0"/>
                <a:ext cx="923" cy="4319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027" name="Picture 3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6" y="31"/>
                <a:ext cx="920" cy="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6" y="1023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6" y="2087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6" y="3160"/>
                <a:ext cx="890" cy="916"/>
              </a:xfrm>
              <a:custGeom>
                <a:avLst/>
                <a:gdLst/>
                <a:ahLst/>
                <a:cxnLst>
                  <a:cxn ang="0">
                    <a:pos x="307" y="292"/>
                  </a:cxn>
                  <a:cxn ang="0">
                    <a:pos x="307" y="234"/>
                  </a:cxn>
                  <a:cxn ang="0">
                    <a:pos x="261" y="159"/>
                  </a:cxn>
                  <a:cxn ang="0">
                    <a:pos x="247" y="91"/>
                  </a:cxn>
                  <a:cxn ang="0">
                    <a:pos x="225" y="24"/>
                  </a:cxn>
                  <a:cxn ang="0">
                    <a:pos x="259" y="21"/>
                  </a:cxn>
                  <a:cxn ang="0">
                    <a:pos x="298" y="82"/>
                  </a:cxn>
                  <a:cxn ang="0">
                    <a:pos x="322" y="118"/>
                  </a:cxn>
                  <a:cxn ang="0">
                    <a:pos x="358" y="180"/>
                  </a:cxn>
                  <a:cxn ang="0">
                    <a:pos x="406" y="240"/>
                  </a:cxn>
                  <a:cxn ang="0">
                    <a:pos x="505" y="184"/>
                  </a:cxn>
                  <a:cxn ang="0">
                    <a:pos x="514" y="118"/>
                  </a:cxn>
                  <a:cxn ang="0">
                    <a:pos x="552" y="69"/>
                  </a:cxn>
                  <a:cxn ang="0">
                    <a:pos x="589" y="13"/>
                  </a:cxn>
                  <a:cxn ang="0">
                    <a:pos x="615" y="16"/>
                  </a:cxn>
                  <a:cxn ang="0">
                    <a:pos x="600" y="49"/>
                  </a:cxn>
                  <a:cxn ang="0">
                    <a:pos x="592" y="124"/>
                  </a:cxn>
                  <a:cxn ang="0">
                    <a:pos x="574" y="186"/>
                  </a:cxn>
                  <a:cxn ang="0">
                    <a:pos x="568" y="282"/>
                  </a:cxn>
                  <a:cxn ang="0">
                    <a:pos x="645" y="325"/>
                  </a:cxn>
                  <a:cxn ang="0">
                    <a:pos x="720" y="277"/>
                  </a:cxn>
                  <a:cxn ang="0">
                    <a:pos x="816" y="253"/>
                  </a:cxn>
                  <a:cxn ang="0">
                    <a:pos x="861" y="279"/>
                  </a:cxn>
                  <a:cxn ang="0">
                    <a:pos x="796" y="324"/>
                  </a:cxn>
                  <a:cxn ang="0">
                    <a:pos x="735" y="352"/>
                  </a:cxn>
                  <a:cxn ang="0">
                    <a:pos x="669" y="409"/>
                  </a:cxn>
                  <a:cxn ang="0">
                    <a:pos x="673" y="510"/>
                  </a:cxn>
                  <a:cxn ang="0">
                    <a:pos x="751" y="535"/>
                  </a:cxn>
                  <a:cxn ang="0">
                    <a:pos x="819" y="577"/>
                  </a:cxn>
                  <a:cxn ang="0">
                    <a:pos x="874" y="606"/>
                  </a:cxn>
                  <a:cxn ang="0">
                    <a:pos x="867" y="637"/>
                  </a:cxn>
                  <a:cxn ang="0">
                    <a:pos x="807" y="618"/>
                  </a:cxn>
                  <a:cxn ang="0">
                    <a:pos x="736" y="592"/>
                  </a:cxn>
                  <a:cxn ang="0">
                    <a:pos x="615" y="588"/>
                  </a:cxn>
                  <a:cxn ang="0">
                    <a:pos x="576" y="628"/>
                  </a:cxn>
                  <a:cxn ang="0">
                    <a:pos x="618" y="723"/>
                  </a:cxn>
                  <a:cxn ang="0">
                    <a:pos x="640" y="807"/>
                  </a:cxn>
                  <a:cxn ang="0">
                    <a:pos x="664" y="889"/>
                  </a:cxn>
                  <a:cxn ang="0">
                    <a:pos x="624" y="870"/>
                  </a:cxn>
                  <a:cxn ang="0">
                    <a:pos x="568" y="789"/>
                  </a:cxn>
                  <a:cxn ang="0">
                    <a:pos x="513" y="708"/>
                  </a:cxn>
                  <a:cxn ang="0">
                    <a:pos x="390" y="730"/>
                  </a:cxn>
                  <a:cxn ang="0">
                    <a:pos x="339" y="838"/>
                  </a:cxn>
                  <a:cxn ang="0">
                    <a:pos x="285" y="915"/>
                  </a:cxn>
                  <a:cxn ang="0">
                    <a:pos x="276" y="867"/>
                  </a:cxn>
                  <a:cxn ang="0">
                    <a:pos x="298" y="766"/>
                  </a:cxn>
                  <a:cxn ang="0">
                    <a:pos x="324" y="664"/>
                  </a:cxn>
                  <a:cxn ang="0">
                    <a:pos x="283" y="583"/>
                  </a:cxn>
                  <a:cxn ang="0">
                    <a:pos x="201" y="619"/>
                  </a:cxn>
                  <a:cxn ang="0">
                    <a:pos x="88" y="655"/>
                  </a:cxn>
                  <a:cxn ang="0">
                    <a:pos x="16" y="655"/>
                  </a:cxn>
                  <a:cxn ang="0">
                    <a:pos x="94" y="606"/>
                  </a:cxn>
                  <a:cxn ang="0">
                    <a:pos x="162" y="567"/>
                  </a:cxn>
                  <a:cxn ang="0">
                    <a:pos x="247" y="504"/>
                  </a:cxn>
                  <a:cxn ang="0">
                    <a:pos x="190" y="390"/>
                  </a:cxn>
                  <a:cxn ang="0">
                    <a:pos x="81" y="355"/>
                  </a:cxn>
                  <a:cxn ang="0">
                    <a:pos x="3" y="307"/>
                  </a:cxn>
                  <a:cxn ang="0">
                    <a:pos x="39" y="286"/>
                  </a:cxn>
                  <a:cxn ang="0">
                    <a:pos x="115" y="306"/>
                  </a:cxn>
                  <a:cxn ang="0">
                    <a:pos x="226" y="327"/>
                  </a:cxn>
                </a:cxnLst>
                <a:rect l="0" t="0" r="r" b="b"/>
                <a:pathLst>
                  <a:path w="890" h="916">
                    <a:moveTo>
                      <a:pt x="279" y="334"/>
                    </a:moveTo>
                    <a:lnTo>
                      <a:pt x="292" y="312"/>
                    </a:lnTo>
                    <a:lnTo>
                      <a:pt x="307" y="292"/>
                    </a:lnTo>
                    <a:lnTo>
                      <a:pt x="324" y="276"/>
                    </a:lnTo>
                    <a:lnTo>
                      <a:pt x="313" y="255"/>
                    </a:lnTo>
                    <a:lnTo>
                      <a:pt x="307" y="234"/>
                    </a:lnTo>
                    <a:lnTo>
                      <a:pt x="288" y="202"/>
                    </a:lnTo>
                    <a:lnTo>
                      <a:pt x="274" y="181"/>
                    </a:lnTo>
                    <a:lnTo>
                      <a:pt x="261" y="159"/>
                    </a:lnTo>
                    <a:lnTo>
                      <a:pt x="256" y="139"/>
                    </a:lnTo>
                    <a:lnTo>
                      <a:pt x="256" y="118"/>
                    </a:lnTo>
                    <a:lnTo>
                      <a:pt x="247" y="91"/>
                    </a:lnTo>
                    <a:lnTo>
                      <a:pt x="237" y="70"/>
                    </a:lnTo>
                    <a:lnTo>
                      <a:pt x="226" y="46"/>
                    </a:lnTo>
                    <a:lnTo>
                      <a:pt x="225" y="24"/>
                    </a:lnTo>
                    <a:lnTo>
                      <a:pt x="232" y="10"/>
                    </a:lnTo>
                    <a:lnTo>
                      <a:pt x="247" y="9"/>
                    </a:lnTo>
                    <a:lnTo>
                      <a:pt x="259" y="21"/>
                    </a:lnTo>
                    <a:lnTo>
                      <a:pt x="270" y="46"/>
                    </a:lnTo>
                    <a:lnTo>
                      <a:pt x="280" y="61"/>
                    </a:lnTo>
                    <a:lnTo>
                      <a:pt x="298" y="82"/>
                    </a:lnTo>
                    <a:lnTo>
                      <a:pt x="309" y="88"/>
                    </a:lnTo>
                    <a:lnTo>
                      <a:pt x="315" y="99"/>
                    </a:lnTo>
                    <a:lnTo>
                      <a:pt x="322" y="118"/>
                    </a:lnTo>
                    <a:lnTo>
                      <a:pt x="330" y="141"/>
                    </a:lnTo>
                    <a:lnTo>
                      <a:pt x="339" y="160"/>
                    </a:lnTo>
                    <a:lnTo>
                      <a:pt x="358" y="180"/>
                    </a:lnTo>
                    <a:lnTo>
                      <a:pt x="379" y="205"/>
                    </a:lnTo>
                    <a:lnTo>
                      <a:pt x="399" y="225"/>
                    </a:lnTo>
                    <a:lnTo>
                      <a:pt x="406" y="240"/>
                    </a:lnTo>
                    <a:lnTo>
                      <a:pt x="474" y="241"/>
                    </a:lnTo>
                    <a:lnTo>
                      <a:pt x="495" y="208"/>
                    </a:lnTo>
                    <a:lnTo>
                      <a:pt x="505" y="184"/>
                    </a:lnTo>
                    <a:lnTo>
                      <a:pt x="507" y="160"/>
                    </a:lnTo>
                    <a:lnTo>
                      <a:pt x="510" y="141"/>
                    </a:lnTo>
                    <a:lnTo>
                      <a:pt x="514" y="118"/>
                    </a:lnTo>
                    <a:lnTo>
                      <a:pt x="529" y="94"/>
                    </a:lnTo>
                    <a:lnTo>
                      <a:pt x="540" y="85"/>
                    </a:lnTo>
                    <a:lnTo>
                      <a:pt x="552" y="69"/>
                    </a:lnTo>
                    <a:lnTo>
                      <a:pt x="561" y="45"/>
                    </a:lnTo>
                    <a:lnTo>
                      <a:pt x="571" y="27"/>
                    </a:lnTo>
                    <a:lnTo>
                      <a:pt x="589" y="13"/>
                    </a:lnTo>
                    <a:lnTo>
                      <a:pt x="604" y="0"/>
                    </a:lnTo>
                    <a:lnTo>
                      <a:pt x="613" y="6"/>
                    </a:lnTo>
                    <a:lnTo>
                      <a:pt x="615" y="16"/>
                    </a:lnTo>
                    <a:lnTo>
                      <a:pt x="606" y="27"/>
                    </a:lnTo>
                    <a:lnTo>
                      <a:pt x="603" y="34"/>
                    </a:lnTo>
                    <a:lnTo>
                      <a:pt x="600" y="49"/>
                    </a:lnTo>
                    <a:lnTo>
                      <a:pt x="600" y="79"/>
                    </a:lnTo>
                    <a:lnTo>
                      <a:pt x="600" y="103"/>
                    </a:lnTo>
                    <a:lnTo>
                      <a:pt x="592" y="124"/>
                    </a:lnTo>
                    <a:lnTo>
                      <a:pt x="583" y="145"/>
                    </a:lnTo>
                    <a:lnTo>
                      <a:pt x="576" y="162"/>
                    </a:lnTo>
                    <a:lnTo>
                      <a:pt x="574" y="186"/>
                    </a:lnTo>
                    <a:lnTo>
                      <a:pt x="574" y="216"/>
                    </a:lnTo>
                    <a:lnTo>
                      <a:pt x="568" y="244"/>
                    </a:lnTo>
                    <a:lnTo>
                      <a:pt x="568" y="282"/>
                    </a:lnTo>
                    <a:lnTo>
                      <a:pt x="588" y="300"/>
                    </a:lnTo>
                    <a:lnTo>
                      <a:pt x="607" y="325"/>
                    </a:lnTo>
                    <a:lnTo>
                      <a:pt x="645" y="325"/>
                    </a:lnTo>
                    <a:lnTo>
                      <a:pt x="678" y="312"/>
                    </a:lnTo>
                    <a:lnTo>
                      <a:pt x="697" y="292"/>
                    </a:lnTo>
                    <a:lnTo>
                      <a:pt x="720" y="277"/>
                    </a:lnTo>
                    <a:lnTo>
                      <a:pt x="777" y="274"/>
                    </a:lnTo>
                    <a:lnTo>
                      <a:pt x="801" y="265"/>
                    </a:lnTo>
                    <a:lnTo>
                      <a:pt x="816" y="253"/>
                    </a:lnTo>
                    <a:lnTo>
                      <a:pt x="859" y="252"/>
                    </a:lnTo>
                    <a:lnTo>
                      <a:pt x="865" y="265"/>
                    </a:lnTo>
                    <a:lnTo>
                      <a:pt x="861" y="279"/>
                    </a:lnTo>
                    <a:lnTo>
                      <a:pt x="843" y="288"/>
                    </a:lnTo>
                    <a:lnTo>
                      <a:pt x="819" y="300"/>
                    </a:lnTo>
                    <a:lnTo>
                      <a:pt x="796" y="324"/>
                    </a:lnTo>
                    <a:lnTo>
                      <a:pt x="786" y="334"/>
                    </a:lnTo>
                    <a:lnTo>
                      <a:pt x="765" y="343"/>
                    </a:lnTo>
                    <a:lnTo>
                      <a:pt x="735" y="352"/>
                    </a:lnTo>
                    <a:lnTo>
                      <a:pt x="714" y="367"/>
                    </a:lnTo>
                    <a:lnTo>
                      <a:pt x="687" y="390"/>
                    </a:lnTo>
                    <a:lnTo>
                      <a:pt x="669" y="409"/>
                    </a:lnTo>
                    <a:lnTo>
                      <a:pt x="649" y="420"/>
                    </a:lnTo>
                    <a:lnTo>
                      <a:pt x="648" y="481"/>
                    </a:lnTo>
                    <a:lnTo>
                      <a:pt x="673" y="510"/>
                    </a:lnTo>
                    <a:lnTo>
                      <a:pt x="703" y="526"/>
                    </a:lnTo>
                    <a:lnTo>
                      <a:pt x="730" y="531"/>
                    </a:lnTo>
                    <a:lnTo>
                      <a:pt x="751" y="535"/>
                    </a:lnTo>
                    <a:lnTo>
                      <a:pt x="777" y="549"/>
                    </a:lnTo>
                    <a:lnTo>
                      <a:pt x="795" y="567"/>
                    </a:lnTo>
                    <a:lnTo>
                      <a:pt x="819" y="577"/>
                    </a:lnTo>
                    <a:lnTo>
                      <a:pt x="846" y="583"/>
                    </a:lnTo>
                    <a:lnTo>
                      <a:pt x="861" y="592"/>
                    </a:lnTo>
                    <a:lnTo>
                      <a:pt x="874" y="606"/>
                    </a:lnTo>
                    <a:lnTo>
                      <a:pt x="889" y="621"/>
                    </a:lnTo>
                    <a:lnTo>
                      <a:pt x="888" y="634"/>
                    </a:lnTo>
                    <a:lnTo>
                      <a:pt x="867" y="637"/>
                    </a:lnTo>
                    <a:lnTo>
                      <a:pt x="853" y="631"/>
                    </a:lnTo>
                    <a:lnTo>
                      <a:pt x="832" y="618"/>
                    </a:lnTo>
                    <a:lnTo>
                      <a:pt x="807" y="618"/>
                    </a:lnTo>
                    <a:lnTo>
                      <a:pt x="780" y="618"/>
                    </a:lnTo>
                    <a:lnTo>
                      <a:pt x="759" y="615"/>
                    </a:lnTo>
                    <a:lnTo>
                      <a:pt x="736" y="592"/>
                    </a:lnTo>
                    <a:lnTo>
                      <a:pt x="718" y="588"/>
                    </a:lnTo>
                    <a:lnTo>
                      <a:pt x="684" y="588"/>
                    </a:lnTo>
                    <a:lnTo>
                      <a:pt x="615" y="588"/>
                    </a:lnTo>
                    <a:lnTo>
                      <a:pt x="604" y="606"/>
                    </a:lnTo>
                    <a:lnTo>
                      <a:pt x="589" y="621"/>
                    </a:lnTo>
                    <a:lnTo>
                      <a:pt x="576" y="628"/>
                    </a:lnTo>
                    <a:lnTo>
                      <a:pt x="580" y="666"/>
                    </a:lnTo>
                    <a:lnTo>
                      <a:pt x="600" y="702"/>
                    </a:lnTo>
                    <a:lnTo>
                      <a:pt x="618" y="723"/>
                    </a:lnTo>
                    <a:lnTo>
                      <a:pt x="630" y="753"/>
                    </a:lnTo>
                    <a:lnTo>
                      <a:pt x="631" y="787"/>
                    </a:lnTo>
                    <a:lnTo>
                      <a:pt x="640" y="807"/>
                    </a:lnTo>
                    <a:lnTo>
                      <a:pt x="654" y="838"/>
                    </a:lnTo>
                    <a:lnTo>
                      <a:pt x="664" y="862"/>
                    </a:lnTo>
                    <a:lnTo>
                      <a:pt x="664" y="889"/>
                    </a:lnTo>
                    <a:lnTo>
                      <a:pt x="654" y="898"/>
                    </a:lnTo>
                    <a:lnTo>
                      <a:pt x="642" y="898"/>
                    </a:lnTo>
                    <a:lnTo>
                      <a:pt x="624" y="870"/>
                    </a:lnTo>
                    <a:lnTo>
                      <a:pt x="612" y="837"/>
                    </a:lnTo>
                    <a:lnTo>
                      <a:pt x="583" y="808"/>
                    </a:lnTo>
                    <a:lnTo>
                      <a:pt x="568" y="789"/>
                    </a:lnTo>
                    <a:lnTo>
                      <a:pt x="556" y="760"/>
                    </a:lnTo>
                    <a:lnTo>
                      <a:pt x="549" y="738"/>
                    </a:lnTo>
                    <a:lnTo>
                      <a:pt x="513" y="708"/>
                    </a:lnTo>
                    <a:lnTo>
                      <a:pt x="489" y="682"/>
                    </a:lnTo>
                    <a:lnTo>
                      <a:pt x="415" y="684"/>
                    </a:lnTo>
                    <a:lnTo>
                      <a:pt x="390" y="730"/>
                    </a:lnTo>
                    <a:lnTo>
                      <a:pt x="372" y="759"/>
                    </a:lnTo>
                    <a:lnTo>
                      <a:pt x="361" y="798"/>
                    </a:lnTo>
                    <a:lnTo>
                      <a:pt x="339" y="838"/>
                    </a:lnTo>
                    <a:lnTo>
                      <a:pt x="316" y="874"/>
                    </a:lnTo>
                    <a:lnTo>
                      <a:pt x="294" y="907"/>
                    </a:lnTo>
                    <a:lnTo>
                      <a:pt x="285" y="915"/>
                    </a:lnTo>
                    <a:lnTo>
                      <a:pt x="268" y="909"/>
                    </a:lnTo>
                    <a:lnTo>
                      <a:pt x="268" y="894"/>
                    </a:lnTo>
                    <a:lnTo>
                      <a:pt x="276" y="867"/>
                    </a:lnTo>
                    <a:lnTo>
                      <a:pt x="291" y="837"/>
                    </a:lnTo>
                    <a:lnTo>
                      <a:pt x="294" y="790"/>
                    </a:lnTo>
                    <a:lnTo>
                      <a:pt x="298" y="766"/>
                    </a:lnTo>
                    <a:lnTo>
                      <a:pt x="313" y="744"/>
                    </a:lnTo>
                    <a:lnTo>
                      <a:pt x="319" y="699"/>
                    </a:lnTo>
                    <a:lnTo>
                      <a:pt x="324" y="664"/>
                    </a:lnTo>
                    <a:lnTo>
                      <a:pt x="336" y="637"/>
                    </a:lnTo>
                    <a:lnTo>
                      <a:pt x="309" y="609"/>
                    </a:lnTo>
                    <a:lnTo>
                      <a:pt x="283" y="583"/>
                    </a:lnTo>
                    <a:lnTo>
                      <a:pt x="271" y="577"/>
                    </a:lnTo>
                    <a:lnTo>
                      <a:pt x="231" y="601"/>
                    </a:lnTo>
                    <a:lnTo>
                      <a:pt x="201" y="619"/>
                    </a:lnTo>
                    <a:lnTo>
                      <a:pt x="162" y="633"/>
                    </a:lnTo>
                    <a:lnTo>
                      <a:pt x="118" y="640"/>
                    </a:lnTo>
                    <a:lnTo>
                      <a:pt x="88" y="655"/>
                    </a:lnTo>
                    <a:lnTo>
                      <a:pt x="63" y="666"/>
                    </a:lnTo>
                    <a:lnTo>
                      <a:pt x="27" y="666"/>
                    </a:lnTo>
                    <a:lnTo>
                      <a:pt x="16" y="655"/>
                    </a:lnTo>
                    <a:lnTo>
                      <a:pt x="30" y="642"/>
                    </a:lnTo>
                    <a:lnTo>
                      <a:pt x="67" y="628"/>
                    </a:lnTo>
                    <a:lnTo>
                      <a:pt x="94" y="606"/>
                    </a:lnTo>
                    <a:lnTo>
                      <a:pt x="120" y="588"/>
                    </a:lnTo>
                    <a:lnTo>
                      <a:pt x="136" y="576"/>
                    </a:lnTo>
                    <a:lnTo>
                      <a:pt x="162" y="567"/>
                    </a:lnTo>
                    <a:lnTo>
                      <a:pt x="204" y="531"/>
                    </a:lnTo>
                    <a:lnTo>
                      <a:pt x="231" y="510"/>
                    </a:lnTo>
                    <a:lnTo>
                      <a:pt x="247" y="504"/>
                    </a:lnTo>
                    <a:lnTo>
                      <a:pt x="250" y="429"/>
                    </a:lnTo>
                    <a:lnTo>
                      <a:pt x="204" y="396"/>
                    </a:lnTo>
                    <a:lnTo>
                      <a:pt x="190" y="390"/>
                    </a:lnTo>
                    <a:lnTo>
                      <a:pt x="129" y="385"/>
                    </a:lnTo>
                    <a:lnTo>
                      <a:pt x="105" y="369"/>
                    </a:lnTo>
                    <a:lnTo>
                      <a:pt x="81" y="355"/>
                    </a:lnTo>
                    <a:lnTo>
                      <a:pt x="63" y="345"/>
                    </a:lnTo>
                    <a:lnTo>
                      <a:pt x="34" y="339"/>
                    </a:lnTo>
                    <a:lnTo>
                      <a:pt x="3" y="307"/>
                    </a:lnTo>
                    <a:lnTo>
                      <a:pt x="0" y="291"/>
                    </a:lnTo>
                    <a:lnTo>
                      <a:pt x="9" y="285"/>
                    </a:lnTo>
                    <a:lnTo>
                      <a:pt x="39" y="286"/>
                    </a:lnTo>
                    <a:lnTo>
                      <a:pt x="67" y="301"/>
                    </a:lnTo>
                    <a:lnTo>
                      <a:pt x="85" y="304"/>
                    </a:lnTo>
                    <a:lnTo>
                      <a:pt x="115" y="306"/>
                    </a:lnTo>
                    <a:lnTo>
                      <a:pt x="148" y="318"/>
                    </a:lnTo>
                    <a:lnTo>
                      <a:pt x="165" y="324"/>
                    </a:lnTo>
                    <a:lnTo>
                      <a:pt x="226" y="327"/>
                    </a:lnTo>
                    <a:lnTo>
                      <a:pt x="258" y="334"/>
                    </a:lnTo>
                    <a:lnTo>
                      <a:pt x="279" y="334"/>
                    </a:lnTo>
                  </a:path>
                </a:pathLst>
              </a:custGeom>
              <a:solidFill>
                <a:schemeClr val="hlink">
                  <a:alpha val="50000"/>
                </a:schemeClr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73" name="Group 1025"/>
            <p:cNvGrpSpPr>
              <a:grpSpLocks/>
            </p:cNvGrpSpPr>
            <p:nvPr/>
          </p:nvGrpSpPr>
          <p:grpSpPr bwMode="auto">
            <a:xfrm>
              <a:off x="993" y="1028"/>
              <a:ext cx="4766" cy="119"/>
              <a:chOff x="993" y="1028"/>
              <a:chExt cx="4766" cy="119"/>
            </a:xfrm>
          </p:grpSpPr>
          <p:sp>
            <p:nvSpPr>
              <p:cNvPr id="1032" name="Rectangle 8"/>
              <p:cNvSpPr>
                <a:spLocks noChangeArrowheads="1"/>
              </p:cNvSpPr>
              <p:nvPr/>
            </p:nvSpPr>
            <p:spPr bwMode="ltGray">
              <a:xfrm>
                <a:off x="996" y="1035"/>
                <a:ext cx="4763" cy="106"/>
              </a:xfrm>
              <a:prstGeom prst="rect">
                <a:avLst/>
              </a:prstGeom>
              <a:gradFill rotWithShape="0">
                <a:gsLst>
                  <a:gs pos="0">
                    <a:srgbClr val="825600"/>
                  </a:gs>
                  <a:gs pos="13000">
                    <a:srgbClr val="FFA800"/>
                  </a:gs>
                  <a:gs pos="28000">
                    <a:srgbClr val="825600"/>
                  </a:gs>
                  <a:gs pos="42999">
                    <a:srgbClr val="FFA800"/>
                  </a:gs>
                  <a:gs pos="58000">
                    <a:srgbClr val="825600"/>
                  </a:gs>
                  <a:gs pos="72000">
                    <a:srgbClr val="FFA800"/>
                  </a:gs>
                  <a:gs pos="87000">
                    <a:srgbClr val="825600"/>
                  </a:gs>
                  <a:gs pos="100000">
                    <a:srgbClr val="FFA800"/>
                  </a:gs>
                </a:gsLst>
                <a:lin ang="27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" name="Line 9"/>
              <p:cNvSpPr>
                <a:spLocks noChangeShapeType="1"/>
              </p:cNvSpPr>
              <p:nvPr/>
            </p:nvSpPr>
            <p:spPr bwMode="ltGray">
              <a:xfrm>
                <a:off x="999" y="1145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" name="Line 10"/>
              <p:cNvSpPr>
                <a:spLocks noChangeShapeType="1"/>
              </p:cNvSpPr>
              <p:nvPr/>
            </p:nvSpPr>
            <p:spPr bwMode="ltGray">
              <a:xfrm>
                <a:off x="999" y="112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ltGray">
              <a:xfrm>
                <a:off x="999" y="1091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ltGray">
              <a:xfrm>
                <a:off x="999" y="1057"/>
                <a:ext cx="4760" cy="0"/>
              </a:xfrm>
              <a:prstGeom prst="line">
                <a:avLst/>
              </a:prstGeom>
              <a:noFill/>
              <a:ln w="12700">
                <a:solidFill>
                  <a:srgbClr val="996633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993" y="1028"/>
                <a:ext cx="4765" cy="119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0" y="0"/>
                  </a:cxn>
                  <a:cxn ang="0">
                    <a:pos x="4764" y="0"/>
                  </a:cxn>
                </a:cxnLst>
                <a:rect l="0" t="0" r="r" b="b"/>
                <a:pathLst>
                  <a:path w="4765" h="119">
                    <a:moveTo>
                      <a:pt x="0" y="118"/>
                    </a:moveTo>
                    <a:lnTo>
                      <a:pt x="0" y="0"/>
                    </a:lnTo>
                    <a:lnTo>
                      <a:pt x="4764" y="0"/>
                    </a:lnTo>
                  </a:path>
                </a:pathLst>
              </a:custGeom>
              <a:noFill/>
              <a:ln w="12700" cap="rnd" cmpd="sng">
                <a:solidFill>
                  <a:srgbClr val="FFCC66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528763" y="304800"/>
            <a:ext cx="756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19812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1138" y="6248400"/>
            <a:ext cx="1782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973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14F33EA-00EE-4A9F-B65B-BE9825FA64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¬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error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Javascript and the Web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Whys and Hows of Javascript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2146300"/>
            <a:ext cx="8434388" cy="4711700"/>
          </a:xfrm>
          <a:noFill/>
          <a:ln/>
        </p:spPr>
        <p:txBody>
          <a:bodyPr/>
          <a:lstStyle/>
          <a:p>
            <a:r>
              <a:rPr lang="en-US" b="1"/>
              <a:t>&lt;noscript&gt; … &lt;/noscript&gt;</a:t>
            </a:r>
          </a:p>
          <a:p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/>
              <a:t>&lt;noscript&gt;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    Sorry your browser doesn’t support it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&lt;/noscript&gt;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730250" y="228600"/>
            <a:ext cx="7753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lnSpc>
                <a:spcPct val="170000"/>
              </a:lnSpc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7734300" y="640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* * * *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/>
              <a:t>noscript</a:t>
            </a:r>
            <a:endParaRPr lang="en-US" b="1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2146300"/>
            <a:ext cx="8434388" cy="4711700"/>
          </a:xfrm>
          <a:noFill/>
          <a:ln/>
        </p:spPr>
        <p:txBody>
          <a:bodyPr/>
          <a:lstStyle/>
          <a:p>
            <a:r>
              <a:rPr lang="en-US" b="1"/>
              <a:t>Attribute SRC</a:t>
            </a:r>
          </a:p>
          <a:p>
            <a:r>
              <a:rPr lang="en-US" b="1"/>
              <a:t>Language versions</a:t>
            </a:r>
          </a:p>
          <a:p>
            <a:pPr lvl="1"/>
            <a:r>
              <a:rPr lang="en-US" b="1"/>
              <a:t>Include multiple scripts for different versions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&lt;script language=“javascript 1.1” 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	src= “script.js”&gt;  … &lt;/script&gt;</a:t>
            </a:r>
          </a:p>
          <a:p>
            <a:pPr>
              <a:buFont typeface="Wingdings" pitchFamily="2" charset="2"/>
              <a:buNone/>
            </a:pPr>
            <a:r>
              <a:rPr lang="en-US" b="1"/>
              <a:t>    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730250" y="228600"/>
            <a:ext cx="77533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lnSpc>
                <a:spcPct val="170000"/>
              </a:lnSpc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734300" y="640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* * * *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/>
              <a:t>External Script Files</a:t>
            </a:r>
            <a:endParaRPr lang="en-US" b="1" i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A few Javascript Commands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1"/>
                </a:solidFill>
              </a:rPr>
              <a:t>alert -- </a:t>
            </a:r>
            <a:r>
              <a:rPr lang="en-US" sz="2800" b="1"/>
              <a:t> alert (‘your message’) </a:t>
            </a:r>
          </a:p>
          <a:p>
            <a:pPr>
              <a:lnSpc>
                <a:spcPct val="90000"/>
              </a:lnSpc>
            </a:pPr>
            <a:r>
              <a:rPr lang="en-US" sz="2800" b="1"/>
              <a:t>	pops up a window with your message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1"/>
                </a:solidFill>
              </a:rPr>
              <a:t>document.write – </a:t>
            </a:r>
            <a:r>
              <a:rPr lang="en-US" sz="2800" b="1"/>
              <a:t>document.write (“message”);</a:t>
            </a:r>
          </a:p>
          <a:p>
            <a:pPr>
              <a:lnSpc>
                <a:spcPct val="90000"/>
              </a:lnSpc>
            </a:pPr>
            <a:r>
              <a:rPr lang="en-US" sz="2800" b="1"/>
              <a:t>	puts message on the page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1"/>
                </a:solidFill>
              </a:rPr>
              <a:t>onMouseover  </a:t>
            </a:r>
            <a:r>
              <a:rPr lang="en-US" sz="2800" b="1"/>
              <a:t>… &lt;A HREF="jmouse.htm" onMouseover="window.status='Hi there!'; </a:t>
            </a:r>
          </a:p>
          <a:p>
            <a:pPr>
              <a:lnSpc>
                <a:spcPct val="90000"/>
              </a:lnSpc>
            </a:pPr>
            <a:r>
              <a:rPr lang="en-US" sz="2800" b="1"/>
              <a:t>    return true"&gt; Place your mouse here!&lt;/A&gt; 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chemeClr val="accent1"/>
                </a:solidFill>
              </a:rPr>
              <a:t>document.bgcolor – </a:t>
            </a:r>
            <a:r>
              <a:rPr lang="en-US" sz="2800" b="1"/>
              <a:t>document.bgcolor=“white”</a:t>
            </a:r>
          </a:p>
          <a:p>
            <a:pPr>
              <a:lnSpc>
                <a:spcPct val="90000"/>
              </a:lnSpc>
            </a:pPr>
            <a:endParaRPr lang="en-US" sz="2800" b="1"/>
          </a:p>
          <a:p>
            <a:pPr>
              <a:lnSpc>
                <a:spcPct val="90000"/>
              </a:lnSpc>
            </a:pPr>
            <a:endParaRPr lang="en-US" sz="28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scripts Run?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document loads, or</a:t>
            </a:r>
          </a:p>
          <a:p>
            <a:r>
              <a:rPr lang="en-US"/>
              <a:t>Just after the document loads, or</a:t>
            </a:r>
          </a:p>
          <a:p>
            <a:r>
              <a:rPr lang="en-US"/>
              <a:t>When the user performs some action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Inline scripts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quotes with HTML code</a:t>
            </a:r>
          </a:p>
          <a:p>
            <a:r>
              <a:rPr lang="en-US"/>
              <a:t>Quotes inside quotes, need different quotes</a:t>
            </a:r>
          </a:p>
          <a:p>
            <a:pPr lvl="1">
              <a:buFontTx/>
              <a:buNone/>
            </a:pPr>
            <a:r>
              <a:rPr lang="en-US"/>
              <a:t>&lt;input type=“button” … onClick=“alert( ‘ hello’ )” …&gt;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Script </a:t>
            </a:r>
            <a:r>
              <a:rPr lang="en-US">
                <a:hlinkClick r:id="rId2" action="ppaction://hlinkfile"/>
              </a:rPr>
              <a:t>Errors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 In IE </a:t>
            </a:r>
          </a:p>
          <a:p>
            <a:pPr lvl="1"/>
            <a:r>
              <a:rPr lang="en-US" sz="2400"/>
              <a:t>status bar at bottom of browser </a:t>
            </a:r>
          </a:p>
          <a:p>
            <a:pPr lvl="1"/>
            <a:r>
              <a:rPr lang="en-US" sz="2400"/>
              <a:t>small icon</a:t>
            </a:r>
          </a:p>
          <a:p>
            <a:pPr lvl="1"/>
            <a:r>
              <a:rPr lang="en-US" sz="2400"/>
              <a:t>double click</a:t>
            </a:r>
          </a:p>
          <a:p>
            <a:pPr lvl="1"/>
            <a:r>
              <a:rPr lang="en-US" sz="2400"/>
              <a:t>show details</a:t>
            </a:r>
          </a:p>
          <a:p>
            <a:r>
              <a:rPr lang="en-US" sz="2800"/>
              <a:t>In Netscape, navigate to javascript:</a:t>
            </a:r>
          </a:p>
          <a:p>
            <a:pPr lvl="1"/>
            <a:r>
              <a:rPr lang="en-US" sz="2400"/>
              <a:t>Click on File, Open page</a:t>
            </a:r>
          </a:p>
          <a:p>
            <a:pPr lvl="1"/>
            <a:r>
              <a:rPr lang="en-US" sz="2400"/>
              <a:t>Type javascript:</a:t>
            </a:r>
          </a:p>
          <a:p>
            <a:pPr lvl="1"/>
            <a:r>
              <a:rPr lang="en-US" sz="2400"/>
              <a:t>Click open</a:t>
            </a:r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Server Side Scripts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Server tags</a:t>
            </a:r>
          </a:p>
          <a:p>
            <a:r>
              <a:rPr lang="en-US"/>
              <a:t>Not all servers support</a:t>
            </a:r>
          </a:p>
          <a:p>
            <a:r>
              <a:rPr lang="en-US"/>
              <a:t>Cpsc 317 for “good” techniques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Objects</a:t>
            </a:r>
          </a:p>
        </p:txBody>
      </p:sp>
      <p:pic>
        <p:nvPicPr>
          <p:cNvPr id="71683" name="Picture 3" descr="E:\Figures\JavaScript\Project1\165FI-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438400"/>
            <a:ext cx="7620000" cy="2767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Events</a:t>
            </a:r>
          </a:p>
        </p:txBody>
      </p:sp>
      <p:pic>
        <p:nvPicPr>
          <p:cNvPr id="72707" name="Picture 3" descr="E:\Figures\JavaScript\Project1\165TI-08.gif"/>
          <p:cNvPicPr>
            <a:picLocks noChangeAspect="1" noChangeArrowheads="1"/>
          </p:cNvPicPr>
          <p:nvPr/>
        </p:nvPicPr>
        <p:blipFill>
          <a:blip r:embed="rId2" cstate="print"/>
          <a:srcRect t="4884" b="45909"/>
          <a:stretch>
            <a:fillRect/>
          </a:stretch>
        </p:blipFill>
        <p:spPr bwMode="auto">
          <a:xfrm>
            <a:off x="1371600" y="1676400"/>
            <a:ext cx="7315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Events continued</a:t>
            </a:r>
          </a:p>
        </p:txBody>
      </p:sp>
      <p:pic>
        <p:nvPicPr>
          <p:cNvPr id="73731" name="Picture 3" descr="E:\Figures\JavaScript\Project1\165TI-08.gif"/>
          <p:cNvPicPr>
            <a:picLocks noChangeAspect="1" noChangeArrowheads="1"/>
          </p:cNvPicPr>
          <p:nvPr/>
        </p:nvPicPr>
        <p:blipFill>
          <a:blip r:embed="rId2" cstate="print"/>
          <a:srcRect t="53725"/>
          <a:stretch>
            <a:fillRect/>
          </a:stretch>
        </p:blipFill>
        <p:spPr bwMode="auto">
          <a:xfrm>
            <a:off x="1219200" y="1905000"/>
            <a:ext cx="7467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/>
              <a:t>Introduction to Javascript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263" y="1601788"/>
            <a:ext cx="7902575" cy="1538287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CCFF66"/>
                </a:solidFill>
              </a:rPr>
              <a:t>Most popular languages:</a:t>
            </a:r>
            <a:r>
              <a:rPr lang="en-US" sz="2800"/>
              <a:t> </a:t>
            </a:r>
          </a:p>
          <a:p>
            <a:pPr>
              <a:lnSpc>
                <a:spcPct val="150000"/>
              </a:lnSpc>
            </a:pPr>
            <a:r>
              <a:rPr lang="en-US" sz="2800"/>
              <a:t>	COBOL, FORTRAN, C, C++ (Java (Script))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62000" y="3162300"/>
            <a:ext cx="8039100" cy="301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3200"/>
              <a:t>Javascript</a:t>
            </a:r>
          </a:p>
          <a:p>
            <a:pPr eaLnBrk="0" hangingPunct="0">
              <a:lnSpc>
                <a:spcPct val="150000"/>
              </a:lnSpc>
              <a:buClr>
                <a:schemeClr val="accent1"/>
              </a:buClr>
              <a:buFontTx/>
              <a:buChar char="•"/>
            </a:pPr>
            <a:r>
              <a:rPr lang="en-US" sz="3200">
                <a:solidFill>
                  <a:srgbClr val="CCFF66"/>
                </a:solidFill>
              </a:rPr>
              <a:t>interpreted</a:t>
            </a:r>
            <a:r>
              <a:rPr lang="en-US" sz="3200"/>
              <a:t> language that resembles C++ </a:t>
            </a:r>
          </a:p>
          <a:p>
            <a:pPr eaLnBrk="0" hangingPunct="0">
              <a:lnSpc>
                <a:spcPct val="150000"/>
              </a:lnSpc>
              <a:buClr>
                <a:schemeClr val="accent1"/>
              </a:buClr>
              <a:buFontTx/>
              <a:buChar char="•"/>
            </a:pPr>
            <a:r>
              <a:rPr lang="en-US" sz="3200"/>
              <a:t>Used in conjunction with HTML</a:t>
            </a:r>
          </a:p>
          <a:p>
            <a:pPr eaLnBrk="0" hangingPunct="0">
              <a:lnSpc>
                <a:spcPct val="150000"/>
              </a:lnSpc>
              <a:buClr>
                <a:schemeClr val="accent1"/>
              </a:buClr>
              <a:buFontTx/>
              <a:buChar char="•"/>
            </a:pPr>
            <a:r>
              <a:rPr lang="en-US" sz="3200"/>
              <a:t>Development of interactive web pages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66700" y="6229350"/>
            <a:ext cx="723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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0650" y="381000"/>
            <a:ext cx="6153150" cy="971550"/>
          </a:xfrm>
          <a:noFill/>
          <a:ln/>
        </p:spPr>
        <p:txBody>
          <a:bodyPr anchor="b"/>
          <a:lstStyle/>
          <a:p>
            <a:pPr>
              <a:tabLst>
                <a:tab pos="2408238" algn="l"/>
              </a:tabLst>
            </a:pPr>
            <a:r>
              <a:rPr lang="en-US"/>
              <a:t>Reserved Words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9188" y="1987550"/>
            <a:ext cx="7097712" cy="4202113"/>
          </a:xfrm>
          <a:noFill/>
          <a:ln/>
        </p:spPr>
        <p:txBody>
          <a:bodyPr/>
          <a:lstStyle/>
          <a:p>
            <a:pPr indent="3175" defTabSz="1143000">
              <a:lnSpc>
                <a:spcPct val="125000"/>
              </a:lnSpc>
              <a:spcBef>
                <a:spcPct val="0"/>
              </a:spcBef>
              <a:tabLst>
                <a:tab pos="1258888" algn="l"/>
                <a:tab pos="2516188" algn="l"/>
                <a:tab pos="3775075" algn="l"/>
                <a:tab pos="5033963" algn="l"/>
              </a:tabLst>
            </a:pPr>
            <a:r>
              <a:rPr lang="en-US" sz="2800"/>
              <a:t>Words that have special meanings in the language. They must be used only for their specified purpose. Using them for any other purpose will result in a error.</a:t>
            </a:r>
            <a:br>
              <a:rPr lang="en-US" sz="2800"/>
            </a:br>
            <a:endParaRPr lang="en-US" sz="1000"/>
          </a:p>
          <a:p>
            <a:pPr indent="3175" defTabSz="1143000">
              <a:spcBef>
                <a:spcPct val="0"/>
              </a:spcBef>
              <a:tabLst>
                <a:tab pos="1258888" algn="l"/>
                <a:tab pos="2516188" algn="l"/>
                <a:tab pos="3775075" algn="l"/>
                <a:tab pos="5033963" algn="l"/>
              </a:tabLst>
            </a:pPr>
            <a:r>
              <a:rPr lang="en-US" sz="2800"/>
              <a:t>e.g.	</a:t>
            </a:r>
            <a:r>
              <a:rPr lang="en-US" sz="2800">
                <a:latin typeface="Arial" charset="0"/>
              </a:rPr>
              <a:t>alert	do	if	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	for	while	else	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264525" y="6399213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 advAuto="0"/>
      <p:bldP spid="4813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0038"/>
            <a:ext cx="6611938" cy="971550"/>
          </a:xfrm>
          <a:noFill/>
          <a:ln/>
        </p:spPr>
        <p:txBody>
          <a:bodyPr anchor="b"/>
          <a:lstStyle/>
          <a:p>
            <a:pPr>
              <a:tabLst>
                <a:tab pos="2408238" algn="l"/>
              </a:tabLst>
            </a:pPr>
            <a:r>
              <a:rPr lang="en-US"/>
              <a:t>Javascript Statements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2375" y="1376363"/>
            <a:ext cx="7097713" cy="4046537"/>
          </a:xfrm>
          <a:noFill/>
          <a:ln/>
        </p:spPr>
        <p:txBody>
          <a:bodyPr/>
          <a:lstStyle/>
          <a:p>
            <a:pPr indent="3175">
              <a:lnSpc>
                <a:spcPct val="200000"/>
              </a:lnSpc>
              <a:spcBef>
                <a:spcPct val="0"/>
              </a:spcBef>
            </a:pPr>
            <a:r>
              <a:rPr lang="en-US"/>
              <a:t> controls the sequence of  execution</a:t>
            </a:r>
          </a:p>
          <a:p>
            <a:pPr indent="3175">
              <a:lnSpc>
                <a:spcPct val="200000"/>
              </a:lnSpc>
              <a:spcBef>
                <a:spcPct val="0"/>
              </a:spcBef>
            </a:pPr>
            <a:r>
              <a:rPr lang="en-US"/>
              <a:t> evaluates an expression</a:t>
            </a:r>
          </a:p>
          <a:p>
            <a:pPr indent="3175">
              <a:lnSpc>
                <a:spcPct val="200000"/>
              </a:lnSpc>
              <a:spcBef>
                <a:spcPct val="0"/>
              </a:spcBef>
            </a:pPr>
            <a:r>
              <a:rPr lang="en-US"/>
              <a:t>Always ends with a semicolon or brace.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581900" y="6248400"/>
            <a:ext cx="1562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 advAuto="0"/>
      <p:bldP spid="50179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0038"/>
            <a:ext cx="6154738" cy="971550"/>
          </a:xfrm>
          <a:noFill/>
          <a:ln/>
        </p:spPr>
        <p:txBody>
          <a:bodyPr anchor="b"/>
          <a:lstStyle/>
          <a:p>
            <a:pPr>
              <a:tabLst>
                <a:tab pos="2408238" algn="l"/>
              </a:tabLst>
            </a:pPr>
            <a:r>
              <a:rPr lang="en-US"/>
              <a:t>Comments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6688" y="1752600"/>
            <a:ext cx="7707312" cy="4486275"/>
          </a:xfrm>
          <a:noFill/>
          <a:ln/>
        </p:spPr>
        <p:txBody>
          <a:bodyPr/>
          <a:lstStyle/>
          <a:p>
            <a:pPr indent="3175" defTabSz="966788">
              <a:lnSpc>
                <a:spcPct val="120000"/>
              </a:lnSpc>
              <a:spcBef>
                <a:spcPct val="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 b="1">
                <a:solidFill>
                  <a:srgbClr val="66FF66"/>
                </a:solidFill>
              </a:rPr>
              <a:t>//</a:t>
            </a:r>
            <a:r>
              <a:rPr lang="en-US" sz="2800"/>
              <a:t> These are important parts of a program.</a:t>
            </a:r>
            <a:br>
              <a:rPr lang="en-US" sz="2800"/>
            </a:br>
            <a:r>
              <a:rPr lang="en-US" sz="2800"/>
              <a:t> </a:t>
            </a:r>
          </a:p>
          <a:p>
            <a:pPr indent="3175" defTabSz="966788">
              <a:lnSpc>
                <a:spcPct val="120000"/>
              </a:lnSpc>
              <a:spcBef>
                <a:spcPct val="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DO:</a:t>
            </a:r>
          </a:p>
          <a:p>
            <a:pPr indent="3175" defTabSz="966788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  Add comments to source code.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  Keep comments up to date.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  Use comments to explain sections of code.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endParaRPr lang="en-US" sz="1000"/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Don't: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/>
              <a:t>  Use comments for code that is self-explanatory.</a:t>
            </a:r>
          </a:p>
          <a:p>
            <a:pPr indent="3175" defTabSz="966788">
              <a:lnSpc>
                <a:spcPct val="90000"/>
              </a:lnSpc>
              <a:spcBef>
                <a:spcPct val="30000"/>
              </a:spcBef>
              <a:tabLst>
                <a:tab pos="1373188" algn="l"/>
                <a:tab pos="1997075" algn="l"/>
                <a:tab pos="2574925" algn="l"/>
                <a:tab pos="3371850" algn="l"/>
                <a:tab pos="4006850" algn="l"/>
              </a:tabLst>
            </a:pPr>
            <a:r>
              <a:rPr lang="en-US" sz="2800" b="1"/>
              <a:t>		</a:t>
            </a:r>
            <a:br>
              <a:rPr lang="en-US" sz="2800" b="1"/>
            </a:br>
            <a:r>
              <a:rPr lang="en-US" sz="2800" b="1"/>
              <a:t>		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8555038" y="6464300"/>
            <a:ext cx="58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 autoUpdateAnimBg="0" advAuto="0"/>
      <p:bldP spid="522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0038"/>
            <a:ext cx="6916738" cy="971550"/>
          </a:xfrm>
          <a:noFill/>
          <a:ln/>
        </p:spPr>
        <p:txBody>
          <a:bodyPr anchor="b"/>
          <a:lstStyle/>
          <a:p>
            <a:pPr>
              <a:tabLst>
                <a:tab pos="2408238" algn="l"/>
              </a:tabLst>
            </a:pPr>
            <a:r>
              <a:rPr lang="en-US"/>
              <a:t>Style for Variable Definitions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1538" y="2368550"/>
            <a:ext cx="6964362" cy="3656013"/>
          </a:xfrm>
          <a:noFill/>
          <a:ln/>
        </p:spPr>
        <p:txBody>
          <a:bodyPr/>
          <a:lstStyle/>
          <a:p>
            <a:pPr indent="3175">
              <a:spcBef>
                <a:spcPct val="0"/>
              </a:spcBef>
            </a:pPr>
            <a:r>
              <a:rPr lang="en-US" dirty="0"/>
              <a:t>group definitions at the beginning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>
                <a:solidFill>
                  <a:srgbClr val="CCFF66"/>
                </a:solidFill>
              </a:rPr>
              <a:t>&lt;script </a:t>
            </a:r>
            <a:r>
              <a:rPr lang="en-US" dirty="0">
                <a:solidFill>
                  <a:srgbClr val="CCFF66"/>
                </a:solidFill>
              </a:rPr>
              <a:t>language =“</a:t>
            </a:r>
            <a:r>
              <a:rPr lang="en-US" dirty="0" err="1">
                <a:solidFill>
                  <a:srgbClr val="CCFF66"/>
                </a:solidFill>
              </a:rPr>
              <a:t>Javascript</a:t>
            </a:r>
            <a:r>
              <a:rPr lang="en-US" dirty="0">
                <a:solidFill>
                  <a:srgbClr val="CCFF66"/>
                </a:solidFill>
              </a:rPr>
              <a:t>”</a:t>
            </a:r>
            <a:r>
              <a:rPr lang="en-US" dirty="0"/>
              <a:t>			 definition statements;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/>
              <a:t>		other statements;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>
                <a:solidFill>
                  <a:srgbClr val="CCFF66"/>
                </a:solidFill>
              </a:rPr>
              <a:t>&lt;/script</a:t>
            </a:r>
            <a:r>
              <a:rPr lang="en-US" dirty="0">
                <a:solidFill>
                  <a:srgbClr val="CCFF66"/>
                </a:solidFill>
              </a:rPr>
              <a:t>&gt;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039100" y="6400800"/>
            <a:ext cx="1104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/>
              <a:t>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 advAuto="0"/>
      <p:bldP spid="54275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971550"/>
          </a:xfrm>
          <a:noFill/>
          <a:ln/>
        </p:spPr>
        <p:txBody>
          <a:bodyPr anchor="b"/>
          <a:lstStyle/>
          <a:p>
            <a:pPr>
              <a:tabLst>
                <a:tab pos="2408238" algn="l"/>
              </a:tabLst>
            </a:pPr>
            <a:r>
              <a:rPr lang="en-US"/>
              <a:t>Style for Control Structures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641475"/>
            <a:ext cx="7988300" cy="4835525"/>
          </a:xfrm>
          <a:noFill/>
          <a:ln/>
        </p:spPr>
        <p:txBody>
          <a:bodyPr/>
          <a:lstStyle/>
          <a:p>
            <a:pPr indent="3175" defTabSz="1316038">
              <a:spcBef>
                <a:spcPct val="0"/>
              </a:spcBef>
              <a:tabLst>
                <a:tab pos="2055813" algn="l"/>
                <a:tab pos="2632075" algn="l"/>
                <a:tab pos="3198813" algn="l"/>
              </a:tabLst>
            </a:pPr>
            <a:r>
              <a:rPr lang="en-US" sz="2800"/>
              <a:t>blank lines before and after control structures</a:t>
            </a:r>
            <a:endParaRPr lang="en-US" sz="2400"/>
          </a:p>
          <a:p>
            <a:pPr indent="3175" defTabSz="1316038">
              <a:spcBef>
                <a:spcPct val="0"/>
              </a:spcBef>
              <a:tabLst>
                <a:tab pos="2055813" algn="l"/>
                <a:tab pos="2632075" algn="l"/>
                <a:tab pos="3198813" algn="l"/>
              </a:tabLst>
            </a:pPr>
            <a:r>
              <a:rPr lang="en-US" sz="1000"/>
              <a:t/>
            </a:r>
            <a:br>
              <a:rPr lang="en-US" sz="1000"/>
            </a:br>
            <a:r>
              <a:rPr lang="en-US" sz="2400"/>
              <a:t>			</a:t>
            </a:r>
          </a:p>
          <a:p>
            <a:pPr indent="3175" defTabSz="1316038">
              <a:spcBef>
                <a:spcPct val="0"/>
              </a:spcBef>
              <a:tabLst>
                <a:tab pos="2055813" algn="l"/>
                <a:tab pos="2632075" algn="l"/>
                <a:tab pos="3198813" algn="l"/>
              </a:tabLst>
            </a:pPr>
            <a:r>
              <a:rPr lang="en-US" sz="2800"/>
              <a:t>		statements;</a:t>
            </a:r>
            <a:br>
              <a:rPr lang="en-US" sz="2800"/>
            </a:br>
            <a:r>
              <a:rPr lang="en-US" sz="1000"/>
              <a:t/>
            </a:r>
            <a:br>
              <a:rPr lang="en-US" sz="1000"/>
            </a:br>
            <a:r>
              <a:rPr lang="en-US" sz="2400"/>
              <a:t>		</a:t>
            </a:r>
            <a:r>
              <a:rPr lang="en-US" sz="2800"/>
              <a:t>if (expression)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	{</a:t>
            </a:r>
            <a:br>
              <a:rPr lang="en-US" sz="2400"/>
            </a:br>
            <a:r>
              <a:rPr lang="en-US" sz="2400"/>
              <a:t>			</a:t>
            </a:r>
            <a:r>
              <a:rPr lang="en-US" sz="2800"/>
              <a:t>statement;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		</a:t>
            </a:r>
            <a:r>
              <a:rPr lang="en-US" sz="2800"/>
              <a:t>statement;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	}</a:t>
            </a:r>
            <a:br>
              <a:rPr lang="en-US" sz="2400"/>
            </a:br>
            <a:r>
              <a:rPr lang="en-US" sz="1000"/>
              <a:t/>
            </a:r>
            <a:br>
              <a:rPr lang="en-US" sz="1000"/>
            </a:br>
            <a:r>
              <a:rPr lang="en-US" sz="2400"/>
              <a:t>		</a:t>
            </a:r>
            <a:r>
              <a:rPr lang="en-US" sz="2800"/>
              <a:t>statements;</a:t>
            </a:r>
            <a:r>
              <a:rPr lang="en-US" sz="2400"/>
              <a:t/>
            </a:r>
            <a:br>
              <a:rPr lang="en-US" sz="2400"/>
            </a:br>
            <a:r>
              <a:rPr lang="en-US" sz="2400"/>
              <a:t>	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8001000" y="6534150"/>
            <a:ext cx="114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* *</a:t>
            </a:r>
          </a:p>
        </p:txBody>
      </p:sp>
      <p:grpSp>
        <p:nvGrpSpPr>
          <p:cNvPr id="56325" name="Group 5"/>
          <p:cNvGrpSpPr>
            <a:grpSpLocks/>
          </p:cNvGrpSpPr>
          <p:nvPr/>
        </p:nvGrpSpPr>
        <p:grpSpPr bwMode="auto">
          <a:xfrm>
            <a:off x="2895600" y="3048000"/>
            <a:ext cx="3340100" cy="2474913"/>
            <a:chOff x="1837" y="2224"/>
            <a:chExt cx="2104" cy="1559"/>
          </a:xfrm>
        </p:grpSpPr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1839" y="2224"/>
              <a:ext cx="2102" cy="84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1837" y="3699"/>
              <a:ext cx="2102" cy="84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 advAuto="0"/>
      <p:bldP spid="5632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Program Format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058150" cy="3270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&lt; Script language=“javascript”&gt;</a:t>
            </a: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&lt;!– non javascript browsers ignore</a:t>
            </a:r>
          </a:p>
          <a:p>
            <a:pPr eaLnBrk="0" hangingPunct="0">
              <a:lnSpc>
                <a:spcPct val="80000"/>
              </a:lnSpc>
            </a:pPr>
            <a:endParaRPr lang="en-US" sz="2000"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// Programmer: John Doe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// Date: Jan. 15, 2000</a:t>
            </a:r>
            <a:br>
              <a:rPr lang="en-US" sz="2000">
                <a:latin typeface="Courier New" pitchFamily="49" charset="0"/>
              </a:rPr>
            </a:br>
            <a:endParaRPr lang="en-US" sz="2000"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// Examples of Javascript statements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 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/>
            </a:r>
            <a:br>
              <a:rPr lang="en-US" sz="2000">
                <a:latin typeface="Courier New" pitchFamily="49" charset="0"/>
              </a:rPr>
            </a:br>
            <a:endParaRPr lang="en-US" sz="2000">
              <a:latin typeface="Courier New" pitchFamily="49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var dateandtime=new Date();		//String date</a:t>
            </a: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var hours=dateandtime.getHours();	// String hours</a:t>
            </a:r>
          </a:p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>var today; 					// integer day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514850" y="2971800"/>
            <a:ext cx="462915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Program Comment at top.</a:t>
            </a:r>
            <a:br>
              <a:rPr lang="en-US">
                <a:solidFill>
                  <a:srgbClr val="CCFF66"/>
                </a:solidFill>
              </a:rPr>
            </a:br>
            <a:r>
              <a:rPr lang="en-US">
                <a:solidFill>
                  <a:srgbClr val="CCFF66"/>
                </a:solidFill>
              </a:rPr>
              <a:t>With your  name &amp; date.</a:t>
            </a:r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562600" y="2209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Program</a:t>
            </a:r>
            <a:r>
              <a:rPr lang="en-US" i="1">
                <a:solidFill>
                  <a:srgbClr val="CCFF66"/>
                </a:solidFill>
              </a:rPr>
              <a:t> description</a:t>
            </a:r>
            <a:r>
              <a:rPr lang="en-US">
                <a:solidFill>
                  <a:srgbClr val="CCFF66"/>
                </a:solidFill>
              </a:rPr>
              <a:t>.</a:t>
            </a:r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09900" y="5886450"/>
            <a:ext cx="36957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Note the use of blank lines.</a:t>
            </a:r>
            <a:endParaRPr lang="en-US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372350" y="6400800"/>
            <a:ext cx="1771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/>
              <a:t>* * * *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327525" y="3546475"/>
            <a:ext cx="4337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524000" y="4572000"/>
            <a:ext cx="6683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rgbClr val="CCFF66"/>
                </a:solidFill>
              </a:rPr>
              <a:t>Document variable definitions and place them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3" grpId="0" autoUpdateAnimBg="0"/>
      <p:bldP spid="58374" grpId="0" autoUpdateAnimBg="0"/>
      <p:bldP spid="5837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845300" cy="971550"/>
          </a:xfrm>
        </p:spPr>
        <p:txBody>
          <a:bodyPr/>
          <a:lstStyle/>
          <a:p>
            <a:r>
              <a:rPr lang="en-US"/>
              <a:t>Basic Program Format </a:t>
            </a:r>
            <a:r>
              <a:rPr lang="en-US" sz="2400"/>
              <a:t>(cont)</a:t>
            </a:r>
            <a:endParaRPr lang="en-US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95300" y="1146175"/>
            <a:ext cx="75057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/>
            </a:r>
            <a:br>
              <a:rPr lang="en-US" sz="2000">
                <a:latin typeface="Courier New" pitchFamily="49" charset="0"/>
              </a:rPr>
            </a:br>
            <a:endParaRPr lang="en-US" sz="2000">
              <a:latin typeface="Courier New" pitchFamily="49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4724400" y="3124200"/>
            <a:ext cx="4686300" cy="1223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>
                <a:solidFill>
                  <a:srgbClr val="CCFF66"/>
                </a:solidFill>
              </a:rPr>
              <a:t>One statement per line. </a:t>
            </a:r>
          </a:p>
          <a:p>
            <a:pPr eaLnBrk="0" hangingPunct="0">
              <a:spcBef>
                <a:spcPct val="10000"/>
              </a:spcBef>
            </a:pPr>
            <a:r>
              <a:rPr lang="en-US">
                <a:solidFill>
                  <a:srgbClr val="CCFF66"/>
                </a:solidFill>
              </a:rPr>
              <a:t>Indent all lines within matching {}</a:t>
            </a:r>
            <a:br>
              <a:rPr lang="en-US">
                <a:solidFill>
                  <a:srgbClr val="CCFF66"/>
                </a:solidFill>
              </a:rPr>
            </a:br>
            <a:r>
              <a:rPr lang="en-US">
                <a:solidFill>
                  <a:srgbClr val="CCFF66"/>
                </a:solidFill>
              </a:rPr>
              <a:t>equally (2-4 spaces).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971800" y="4419600"/>
            <a:ext cx="588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Whitespace before and after control structures.</a:t>
            </a:r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914900" y="2286000"/>
            <a:ext cx="422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Space around operators.</a:t>
            </a:r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524750" y="6400800"/>
            <a:ext cx="1619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* * * *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7239000" cy="410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 for (i = 1;  i &lt;= 100000; i++) </a:t>
            </a:r>
          </a:p>
          <a:p>
            <a:pPr eaLnBrk="0" hangingPunct="0"/>
            <a:r>
              <a:rPr lang="en-US"/>
              <a:t>{</a:t>
            </a:r>
          </a:p>
          <a:p>
            <a:pPr eaLnBrk="0" hangingPunct="0"/>
            <a:r>
              <a:rPr lang="en-US"/>
              <a:t>    document.bgColor = "red";</a:t>
            </a:r>
          </a:p>
          <a:p>
            <a:pPr eaLnBrk="0" hangingPunct="0"/>
            <a:r>
              <a:rPr lang="en-US"/>
              <a:t>    document.bgColor = "white";</a:t>
            </a:r>
          </a:p>
          <a:p>
            <a:pPr eaLnBrk="0" hangingPunct="0"/>
            <a:r>
              <a:rPr lang="en-US"/>
              <a:t>    document.bgColor = "blue"; </a:t>
            </a:r>
          </a:p>
          <a:p>
            <a:pPr eaLnBrk="0" hangingPunct="0"/>
            <a:r>
              <a:rPr lang="en-US"/>
              <a:t>};</a:t>
            </a:r>
          </a:p>
          <a:p>
            <a:pPr eaLnBrk="0" hangingPunct="0"/>
            <a:r>
              <a:rPr lang="en-US"/>
              <a:t>  </a:t>
            </a:r>
          </a:p>
          <a:p>
            <a:pPr eaLnBrk="0" hangingPunct="0"/>
            <a:r>
              <a:rPr lang="en-US"/>
              <a:t> today = dateandtime.toLocaleString().substring(0,10);</a:t>
            </a:r>
          </a:p>
          <a:p>
            <a:pPr eaLnBrk="0" hangingPunct="0"/>
            <a:r>
              <a:rPr lang="en-US"/>
              <a:t> alert ("Today's date is "+today+"");</a:t>
            </a:r>
          </a:p>
          <a:p>
            <a:pPr eaLnBrk="0" hangingPunct="0"/>
            <a:r>
              <a:rPr lang="en-US"/>
              <a:t> document.write("Welcome &lt;br&gt;")</a:t>
            </a:r>
          </a:p>
          <a:p>
            <a:pPr eaLnBrk="0" hangingPunct="0"/>
            <a:r>
              <a:rPr lang="en-US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 autoUpdateAnimBg="0"/>
      <p:bldP spid="59397" grpId="0" build="p" autoUpdateAnimBg="0"/>
      <p:bldP spid="5939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845300" cy="971550"/>
          </a:xfrm>
        </p:spPr>
        <p:txBody>
          <a:bodyPr/>
          <a:lstStyle/>
          <a:p>
            <a:r>
              <a:rPr lang="en-US"/>
              <a:t>Basic Program Format </a:t>
            </a:r>
            <a:r>
              <a:rPr lang="en-US" sz="2400"/>
              <a:t>(cont)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95300" y="1146175"/>
            <a:ext cx="75057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2000">
                <a:latin typeface="Courier New" pitchFamily="49" charset="0"/>
              </a:rPr>
              <a:t/>
            </a:r>
            <a:br>
              <a:rPr lang="en-US" sz="2000">
                <a:latin typeface="Courier New" pitchFamily="49" charset="0"/>
              </a:rPr>
            </a:br>
            <a:endParaRPr lang="en-US" sz="2000">
              <a:latin typeface="Courier New" pitchFamily="49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038600" y="2286000"/>
            <a:ext cx="46863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10000"/>
              </a:spcBef>
            </a:pPr>
            <a:r>
              <a:rPr lang="en-US">
                <a:solidFill>
                  <a:srgbClr val="CCFF66"/>
                </a:solidFill>
              </a:rPr>
              <a:t>Indent all lines within matching {}</a:t>
            </a:r>
            <a:br>
              <a:rPr lang="en-US">
                <a:solidFill>
                  <a:srgbClr val="CCFF66"/>
                </a:solidFill>
              </a:rPr>
            </a:br>
            <a:r>
              <a:rPr lang="en-US">
                <a:solidFill>
                  <a:srgbClr val="CCFF66"/>
                </a:solidFill>
              </a:rPr>
              <a:t>equally (2-4 spaces).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600200" y="5334000"/>
            <a:ext cx="5886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CCFF66"/>
                </a:solidFill>
              </a:rPr>
              <a:t>Whitespace before and after control structures.</a:t>
            </a:r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524750" y="6400800"/>
            <a:ext cx="16192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* * * *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371600" y="2743200"/>
            <a:ext cx="7239000" cy="2647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/>
              <a:t>   </a:t>
            </a:r>
          </a:p>
          <a:p>
            <a:pPr eaLnBrk="0" hangingPunct="0"/>
            <a:r>
              <a:rPr lang="en-US"/>
              <a:t>if (hours &gt;= 12) {</a:t>
            </a:r>
          </a:p>
          <a:p>
            <a:pPr eaLnBrk="0" hangingPunct="0"/>
            <a:r>
              <a:rPr lang="en-US"/>
              <a:t>        document.write("Good Afternoon");</a:t>
            </a:r>
          </a:p>
          <a:p>
            <a:pPr eaLnBrk="0" hangingPunct="0"/>
            <a:r>
              <a:rPr lang="en-US"/>
              <a:t> }else{</a:t>
            </a:r>
          </a:p>
          <a:p>
            <a:pPr eaLnBrk="0" hangingPunct="0"/>
            <a:r>
              <a:rPr lang="en-US"/>
              <a:t>        document.write("Good Morning");</a:t>
            </a:r>
          </a:p>
          <a:p>
            <a:pPr eaLnBrk="0" hangingPunct="0"/>
            <a:r>
              <a:rPr lang="en-US"/>
              <a:t> }</a:t>
            </a:r>
          </a:p>
          <a:p>
            <a:pPr eaLnBrk="0" hangingPunct="0"/>
            <a:r>
              <a:rPr lang="en-US"/>
              <a:t> 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1981200"/>
            <a:ext cx="74295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autoUpdateAnimBg="0"/>
      <p:bldP spid="6042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/>
              <a:t>Java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8264525" y="6399213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* *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524000" y="1752600"/>
            <a:ext cx="80391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</a:pPr>
            <a:r>
              <a:rPr lang="en-US" sz="3200"/>
              <a:t>Object-oriented language </a:t>
            </a:r>
          </a:p>
          <a:p>
            <a:pPr eaLnBrk="0" hangingPunct="0">
              <a:lnSpc>
                <a:spcPct val="125000"/>
              </a:lnSpc>
            </a:pPr>
            <a:r>
              <a:rPr lang="en-US" sz="3200"/>
              <a:t>Looks a lot like Javascript</a:t>
            </a:r>
          </a:p>
          <a:p>
            <a:pPr eaLnBrk="0" hangingPunct="0">
              <a:lnSpc>
                <a:spcPct val="125000"/>
              </a:lnSpc>
            </a:pPr>
            <a:r>
              <a:rPr lang="en-US" sz="3200"/>
              <a:t>compiled (not interpreted by a browser)</a:t>
            </a:r>
          </a:p>
          <a:p>
            <a:pPr eaLnBrk="0" hangingPunct="0">
              <a:lnSpc>
                <a:spcPct val="125000"/>
              </a:lnSpc>
            </a:pPr>
            <a:r>
              <a:rPr lang="en-US" sz="3200"/>
              <a:t>Used for writing web applets  </a:t>
            </a:r>
          </a:p>
          <a:p>
            <a:pPr eaLnBrk="0" hangingPunct="0">
              <a:lnSpc>
                <a:spcPct val="125000"/>
              </a:lnSpc>
            </a:pPr>
            <a:r>
              <a:rPr lang="en-US" sz="3200"/>
              <a:t>Much more sophisticated</a:t>
            </a:r>
          </a:p>
          <a:p>
            <a:pPr eaLnBrk="0" hangingPunct="0">
              <a:lnSpc>
                <a:spcPct val="125000"/>
              </a:lnSpc>
            </a:pPr>
            <a:r>
              <a:rPr lang="en-US" sz="3200"/>
              <a:t>Why not learn Java, then?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162050" y="5257800"/>
            <a:ext cx="7600950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CCFF66"/>
                </a:solidFill>
              </a:rPr>
              <a:t>Java is for advanced programmers and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CCFF66"/>
                </a:solidFill>
              </a:rPr>
              <a:t>Javascript is much more fun!</a:t>
            </a:r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66700" y="6229350"/>
            <a:ext cx="7239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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Javascript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Lightweight</a:t>
            </a:r>
          </a:p>
          <a:p>
            <a:pPr>
              <a:lnSpc>
                <a:spcPct val="90000"/>
              </a:lnSpc>
            </a:pPr>
            <a:r>
              <a:rPr lang="en-US"/>
              <a:t>Fast</a:t>
            </a:r>
          </a:p>
          <a:p>
            <a:pPr>
              <a:lnSpc>
                <a:spcPct val="90000"/>
              </a:lnSpc>
            </a:pPr>
            <a:r>
              <a:rPr lang="en-US"/>
              <a:t>Powerful </a:t>
            </a:r>
          </a:p>
          <a:p>
            <a:pPr lvl="1">
              <a:lnSpc>
                <a:spcPct val="90000"/>
              </a:lnSpc>
            </a:pPr>
            <a:r>
              <a:rPr lang="en-US"/>
              <a:t>Data Entry Validation</a:t>
            </a:r>
          </a:p>
          <a:p>
            <a:pPr lvl="1">
              <a:lnSpc>
                <a:spcPct val="90000"/>
              </a:lnSpc>
            </a:pPr>
            <a:r>
              <a:rPr lang="en-US"/>
              <a:t>Reduces server burden</a:t>
            </a:r>
          </a:p>
          <a:p>
            <a:pPr lvl="1">
              <a:lnSpc>
                <a:spcPct val="90000"/>
              </a:lnSpc>
            </a:pPr>
            <a:r>
              <a:rPr lang="en-US"/>
              <a:t>Handles cookies</a:t>
            </a:r>
          </a:p>
          <a:p>
            <a:pPr>
              <a:lnSpc>
                <a:spcPct val="90000"/>
              </a:lnSpc>
            </a:pPr>
            <a:r>
              <a:rPr lang="en-US"/>
              <a:t>FUN!</a:t>
            </a:r>
          </a:p>
          <a:p>
            <a:pPr lvl="1">
              <a:lnSpc>
                <a:spcPct val="90000"/>
              </a:lnSpc>
            </a:pPr>
            <a:r>
              <a:rPr lang="en-US"/>
              <a:t>Livens pages up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b"/>
          <a:lstStyle/>
          <a:p>
            <a:r>
              <a:rPr lang="en-US"/>
              <a:t>Web Pages with Javascript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350125" y="6399213"/>
            <a:ext cx="179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 </a:t>
            </a:r>
            <a:r>
              <a:rPr lang="en-US">
                <a:sym typeface="Wingdings" pitchFamily="2" charset="2"/>
              </a:rPr>
              <a:t></a:t>
            </a:r>
            <a:r>
              <a:rPr lang="en-US"/>
              <a:t> * * * *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73050" y="1825625"/>
            <a:ext cx="2205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HTML code</a:t>
            </a:r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1866900" y="2036763"/>
            <a:ext cx="4097338" cy="2614612"/>
            <a:chOff x="1176" y="1283"/>
            <a:chExt cx="2581" cy="1647"/>
          </a:xfrm>
        </p:grpSpPr>
        <p:grpSp>
          <p:nvGrpSpPr>
            <p:cNvPr id="37894" name="Group 6"/>
            <p:cNvGrpSpPr>
              <a:grpSpLocks/>
            </p:cNvGrpSpPr>
            <p:nvPr/>
          </p:nvGrpSpPr>
          <p:grpSpPr bwMode="auto">
            <a:xfrm>
              <a:off x="1176" y="1283"/>
              <a:ext cx="1804" cy="1030"/>
              <a:chOff x="1176" y="1283"/>
              <a:chExt cx="1804" cy="1030"/>
            </a:xfrm>
          </p:grpSpPr>
          <p:sp>
            <p:nvSpPr>
              <p:cNvPr id="37895" name="Line 7"/>
              <p:cNvSpPr>
                <a:spLocks noChangeShapeType="1"/>
              </p:cNvSpPr>
              <p:nvPr/>
            </p:nvSpPr>
            <p:spPr bwMode="auto">
              <a:xfrm>
                <a:off x="1176" y="1535"/>
                <a:ext cx="1047" cy="77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896" name="Group 8"/>
              <p:cNvGrpSpPr>
                <a:grpSpLocks/>
              </p:cNvGrpSpPr>
              <p:nvPr/>
            </p:nvGrpSpPr>
            <p:grpSpPr bwMode="auto">
              <a:xfrm>
                <a:off x="1644" y="1283"/>
                <a:ext cx="1336" cy="615"/>
                <a:chOff x="1644" y="1283"/>
                <a:chExt cx="1336" cy="615"/>
              </a:xfrm>
            </p:grpSpPr>
            <p:sp>
              <p:nvSpPr>
                <p:cNvPr id="37897" name="Rectangle 9"/>
                <p:cNvSpPr>
                  <a:spLocks noChangeArrowheads="1"/>
                </p:cNvSpPr>
                <p:nvPr/>
              </p:nvSpPr>
              <p:spPr bwMode="auto">
                <a:xfrm>
                  <a:off x="1785" y="1290"/>
                  <a:ext cx="1170" cy="5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 eaLnBrk="0" hangingPunct="0">
                    <a:lnSpc>
                      <a:spcPct val="90000"/>
                    </a:lnSpc>
                  </a:pPr>
                  <a:r>
                    <a:rPr lang="en-US" sz="2800"/>
                    <a:t>Javascript code</a:t>
                  </a:r>
                </a:p>
              </p:txBody>
            </p:sp>
            <p:sp>
              <p:nvSpPr>
                <p:cNvPr id="37898" name="Oval 10"/>
                <p:cNvSpPr>
                  <a:spLocks noChangeArrowheads="1"/>
                </p:cNvSpPr>
                <p:nvPr/>
              </p:nvSpPr>
              <p:spPr bwMode="auto">
                <a:xfrm>
                  <a:off x="1644" y="1283"/>
                  <a:ext cx="1336" cy="615"/>
                </a:xfrm>
                <a:prstGeom prst="ellips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2318" y="2258"/>
              <a:ext cx="143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Web Page Source</a:t>
              </a:r>
            </a:p>
          </p:txBody>
        </p:sp>
      </p:grpSp>
      <p:grpSp>
        <p:nvGrpSpPr>
          <p:cNvPr id="37900" name="Group 12"/>
          <p:cNvGrpSpPr>
            <a:grpSpLocks/>
          </p:cNvGrpSpPr>
          <p:nvPr/>
        </p:nvGrpSpPr>
        <p:grpSpPr bwMode="auto">
          <a:xfrm>
            <a:off x="5160963" y="3783013"/>
            <a:ext cx="3659187" cy="2681287"/>
            <a:chOff x="3315" y="2383"/>
            <a:chExt cx="2305" cy="1618"/>
          </a:xfrm>
        </p:grpSpPr>
        <p:grpSp>
          <p:nvGrpSpPr>
            <p:cNvPr id="37901" name="Group 13"/>
            <p:cNvGrpSpPr>
              <a:grpSpLocks/>
            </p:cNvGrpSpPr>
            <p:nvPr/>
          </p:nvGrpSpPr>
          <p:grpSpPr bwMode="auto">
            <a:xfrm>
              <a:off x="3315" y="2383"/>
              <a:ext cx="1892" cy="1008"/>
              <a:chOff x="3315" y="2383"/>
              <a:chExt cx="1892" cy="1008"/>
            </a:xfrm>
          </p:grpSpPr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3315" y="2613"/>
                <a:ext cx="1047" cy="77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anchor="ctr"/>
              <a:lstStyle/>
              <a:p>
                <a:endParaRPr lang="en-US"/>
              </a:p>
            </p:txBody>
          </p:sp>
          <p:grpSp>
            <p:nvGrpSpPr>
              <p:cNvPr id="37903" name="Group 15"/>
              <p:cNvGrpSpPr>
                <a:grpSpLocks/>
              </p:cNvGrpSpPr>
              <p:nvPr/>
            </p:nvGrpSpPr>
            <p:grpSpPr bwMode="auto">
              <a:xfrm>
                <a:off x="3871" y="2383"/>
                <a:ext cx="1336" cy="615"/>
                <a:chOff x="3871" y="2383"/>
                <a:chExt cx="1336" cy="615"/>
              </a:xfrm>
            </p:grpSpPr>
            <p:sp>
              <p:nvSpPr>
                <p:cNvPr id="37904" name="Rectangle 16"/>
                <p:cNvSpPr>
                  <a:spLocks noChangeArrowheads="1"/>
                </p:cNvSpPr>
                <p:nvPr/>
              </p:nvSpPr>
              <p:spPr bwMode="auto">
                <a:xfrm>
                  <a:off x="4080" y="2436"/>
                  <a:ext cx="967" cy="5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92075" tIns="46038" rIns="92075" bIns="46038">
                  <a:spAutoFit/>
                </a:bodyPr>
                <a:lstStyle/>
                <a:p>
                  <a:pPr algn="ctr" eaLnBrk="0" hangingPunct="0">
                    <a:lnSpc>
                      <a:spcPct val="90000"/>
                    </a:lnSpc>
                  </a:pPr>
                  <a:r>
                    <a:rPr lang="en-US" sz="2800"/>
                    <a:t>Browser interprets</a:t>
                  </a:r>
                </a:p>
              </p:txBody>
            </p:sp>
            <p:sp>
              <p:nvSpPr>
                <p:cNvPr id="37905" name="Oval 17"/>
                <p:cNvSpPr>
                  <a:spLocks noChangeArrowheads="1"/>
                </p:cNvSpPr>
                <p:nvPr/>
              </p:nvSpPr>
              <p:spPr bwMode="auto">
                <a:xfrm>
                  <a:off x="3871" y="2383"/>
                  <a:ext cx="1336" cy="615"/>
                </a:xfrm>
                <a:prstGeom prst="ellips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7906" name="Rectangle 18"/>
            <p:cNvSpPr>
              <a:spLocks noChangeArrowheads="1"/>
            </p:cNvSpPr>
            <p:nvPr/>
          </p:nvSpPr>
          <p:spPr bwMode="auto">
            <a:xfrm>
              <a:off x="4575" y="3357"/>
              <a:ext cx="1045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Web Page</a:t>
              </a:r>
            </a:p>
          </p:txBody>
        </p:sp>
      </p:grp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0" y="4248150"/>
            <a:ext cx="5010150" cy="210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Use Homesite to help with</a:t>
            </a: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1.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Html creation</a:t>
            </a:r>
            <a:endParaRPr lang="en-US" b="1">
              <a:solidFill>
                <a:schemeClr val="bg2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2.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Javascript creation</a:t>
            </a:r>
            <a:endParaRPr lang="en-US" b="1">
              <a:solidFill>
                <a:schemeClr val="bg2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3. </a:t>
            </a:r>
            <a:r>
              <a:rPr lang="en-US" b="1">
                <a:solidFill>
                  <a:schemeClr val="bg2"/>
                </a:solidFill>
                <a:latin typeface="Courier New" pitchFamily="49" charset="0"/>
              </a:rPr>
              <a:t>Viewing Web Page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wri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9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anchor="b"/>
          <a:lstStyle/>
          <a:p>
            <a:r>
              <a:rPr lang="en-US"/>
              <a:t>A First Program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8286750" cy="5410200"/>
          </a:xfrm>
          <a:noFill/>
          <a:ln/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sz="2800">
                <a:solidFill>
                  <a:srgbClr val="FFFF00"/>
                </a:solidFill>
              </a:rPr>
              <a:t>  1.</a:t>
            </a:r>
            <a:r>
              <a:rPr lang="en-US" sz="2800"/>
              <a:t> &lt;HEAD&gt;</a:t>
            </a:r>
          </a:p>
          <a:p>
            <a:pPr>
              <a:lnSpc>
                <a:spcPct val="125000"/>
              </a:lnSpc>
            </a:pPr>
            <a:r>
              <a:rPr lang="en-US" sz="2800">
                <a:solidFill>
                  <a:srgbClr val="FFFF00"/>
                </a:solidFill>
              </a:rPr>
              <a:t>   2.</a:t>
            </a:r>
            <a:r>
              <a:rPr lang="en-US" sz="2800"/>
              <a:t> &lt;TITLE&gt;My World&lt;/TITLE&gt;</a:t>
            </a:r>
          </a:p>
          <a:p>
            <a:pPr>
              <a:lnSpc>
                <a:spcPct val="125000"/>
              </a:lnSpc>
            </a:pPr>
            <a:r>
              <a:rPr lang="en-US" sz="2800"/>
              <a:t> </a:t>
            </a:r>
            <a:r>
              <a:rPr lang="en-US" sz="2800">
                <a:solidFill>
                  <a:srgbClr val="FFFF00"/>
                </a:solidFill>
              </a:rPr>
              <a:t>  3.</a:t>
            </a:r>
            <a:r>
              <a:rPr lang="en-US" sz="2800"/>
              <a:t> &lt;SCRIPT language="JavaScript"&gt; </a:t>
            </a:r>
          </a:p>
          <a:p>
            <a:pPr>
              <a:lnSpc>
                <a:spcPct val="125000"/>
              </a:lnSpc>
            </a:pPr>
            <a:r>
              <a:rPr lang="en-US" sz="2800">
                <a:solidFill>
                  <a:srgbClr val="FFFF00"/>
                </a:solidFill>
              </a:rPr>
              <a:t>   </a:t>
            </a:r>
            <a:r>
              <a:rPr lang="en-US" sz="2800"/>
              <a:t>&lt;!-- HTML comments and hide script from old browsers </a:t>
            </a:r>
          </a:p>
          <a:p>
            <a:pPr>
              <a:lnSpc>
                <a:spcPct val="125000"/>
              </a:lnSpc>
            </a:pPr>
            <a:r>
              <a:rPr lang="en-US" sz="2800"/>
              <a:t>     ......Javascript Statements....... </a:t>
            </a:r>
          </a:p>
          <a:p>
            <a:pPr>
              <a:lnSpc>
                <a:spcPct val="125000"/>
              </a:lnSpc>
            </a:pPr>
            <a:r>
              <a:rPr lang="en-US" sz="2800"/>
              <a:t>     //--&gt; Close comment section and browser reads on </a:t>
            </a:r>
          </a:p>
          <a:p>
            <a:pPr>
              <a:lnSpc>
                <a:spcPct val="125000"/>
              </a:lnSpc>
            </a:pPr>
            <a:r>
              <a:rPr lang="en-US" sz="2800">
                <a:solidFill>
                  <a:srgbClr val="FFFF00"/>
                </a:solidFill>
              </a:rPr>
              <a:t>   4.</a:t>
            </a:r>
            <a:r>
              <a:rPr lang="en-US" sz="2800"/>
              <a:t> &lt;/SCRIPT&gt; </a:t>
            </a:r>
          </a:p>
          <a:p>
            <a:pPr>
              <a:lnSpc>
                <a:spcPct val="125000"/>
              </a:lnSpc>
            </a:pPr>
            <a:r>
              <a:rPr lang="en-US" sz="2800">
                <a:solidFill>
                  <a:srgbClr val="FFFF00"/>
                </a:solidFill>
              </a:rPr>
              <a:t>   5.</a:t>
            </a:r>
            <a:r>
              <a:rPr lang="en-US" sz="2800"/>
              <a:t> &lt;/HEAD&gt; </a:t>
            </a:r>
            <a:br>
              <a:rPr lang="en-US" sz="2800"/>
            </a:b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2546350"/>
            <a:ext cx="7367588" cy="3663950"/>
          </a:xfrm>
          <a:noFill/>
          <a:ln/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</a:rPr>
              <a:t>&lt; &gt; </a:t>
            </a:r>
            <a:r>
              <a:rPr lang="en-US" b="1"/>
              <a:t>HTML start tags </a:t>
            </a:r>
          </a:p>
          <a:p>
            <a:r>
              <a:rPr lang="en-US" b="1">
                <a:solidFill>
                  <a:schemeClr val="accent1"/>
                </a:solidFill>
              </a:rPr>
              <a:t>&lt;/&gt; </a:t>
            </a:r>
            <a:r>
              <a:rPr lang="en-US" b="1"/>
              <a:t>End tag</a:t>
            </a:r>
          </a:p>
          <a:p>
            <a:r>
              <a:rPr lang="en-US" b="1">
                <a:solidFill>
                  <a:schemeClr val="accent1"/>
                </a:solidFill>
              </a:rPr>
              <a:t>&lt;HEAD&gt;  </a:t>
            </a:r>
            <a:r>
              <a:rPr lang="en-US" b="1"/>
              <a:t>… </a:t>
            </a:r>
            <a:r>
              <a:rPr lang="en-US" b="1">
                <a:solidFill>
                  <a:schemeClr val="accent1"/>
                </a:solidFill>
              </a:rPr>
              <a:t>&lt;/HEAD&gt;</a:t>
            </a:r>
            <a:endParaRPr lang="en-US" b="1"/>
          </a:p>
          <a:p>
            <a:r>
              <a:rPr lang="en-US" b="1">
                <a:solidFill>
                  <a:schemeClr val="accent1"/>
                </a:solidFill>
              </a:rPr>
              <a:t>&lt;TITLE&gt;  </a:t>
            </a:r>
            <a:r>
              <a:rPr lang="en-US" b="1"/>
              <a:t>… </a:t>
            </a:r>
            <a:r>
              <a:rPr lang="en-US" b="1">
                <a:solidFill>
                  <a:schemeClr val="accent1"/>
                </a:solidFill>
              </a:rPr>
              <a:t>&lt;/TITLE&gt;</a:t>
            </a:r>
          </a:p>
          <a:p>
            <a:r>
              <a:rPr lang="en-US" b="1">
                <a:solidFill>
                  <a:schemeClr val="accent1"/>
                </a:solidFill>
              </a:rPr>
              <a:t>&lt;HTML&gt;  </a:t>
            </a:r>
            <a:r>
              <a:rPr lang="en-US" b="1"/>
              <a:t>… </a:t>
            </a:r>
            <a:r>
              <a:rPr lang="en-US" b="1">
                <a:solidFill>
                  <a:schemeClr val="accent1"/>
                </a:solidFill>
              </a:rPr>
              <a:t>&lt;/HTML//&gt;</a:t>
            </a:r>
          </a:p>
          <a:p>
            <a:r>
              <a:rPr lang="en-US" b="1">
                <a:solidFill>
                  <a:schemeClr val="accent1"/>
                </a:solidFill>
              </a:rPr>
              <a:t>&lt;Script&gt;  </a:t>
            </a:r>
            <a:r>
              <a:rPr lang="en-US" b="1"/>
              <a:t>… </a:t>
            </a:r>
            <a:r>
              <a:rPr lang="en-US" b="1">
                <a:solidFill>
                  <a:schemeClr val="accent1"/>
                </a:solidFill>
              </a:rPr>
              <a:t>&lt;/Script&gt;</a:t>
            </a:r>
            <a:endParaRPr lang="en-US" b="1"/>
          </a:p>
          <a:p>
            <a:endParaRPr lang="en-US" b="1"/>
          </a:p>
          <a:p>
            <a:endParaRPr lang="en-US" b="1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066800" y="0"/>
            <a:ext cx="7753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lnSpc>
                <a:spcPct val="170000"/>
              </a:lnSpc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Parts of a Simple Program Tags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7734300" y="640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123950"/>
            <a:ext cx="8629650" cy="573405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1. </a:t>
            </a:r>
            <a:r>
              <a:rPr lang="en-US" sz="2800" b="1">
                <a:solidFill>
                  <a:srgbClr val="CCFF66"/>
                </a:solidFill>
              </a:rPr>
              <a:t>&lt;SCRIPT language="JavaScript"&gt;</a:t>
            </a:r>
          </a:p>
          <a:p>
            <a:pPr>
              <a:spcBef>
                <a:spcPct val="0"/>
              </a:spcBef>
            </a:pPr>
            <a:r>
              <a:rPr lang="en-US" sz="2800" b="1"/>
              <a:t>	Starting JavaScript commands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 2. </a:t>
            </a:r>
            <a:r>
              <a:rPr lang="en-US" sz="2800" b="1">
                <a:solidFill>
                  <a:srgbClr val="CCFF66"/>
                </a:solidFill>
              </a:rPr>
              <a:t>&lt;!-- hide script from old browsers</a:t>
            </a:r>
          </a:p>
          <a:p>
            <a:pPr>
              <a:spcBef>
                <a:spcPct val="0"/>
              </a:spcBef>
            </a:pPr>
            <a:r>
              <a:rPr lang="en-US" sz="2800" b="1"/>
              <a:t>    older browsers don't display your script as text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3. </a:t>
            </a:r>
            <a:r>
              <a:rPr lang="en-US" sz="2800" b="1">
                <a:solidFill>
                  <a:srgbClr val="CCFF66"/>
                </a:solidFill>
              </a:rPr>
              <a:t>alert('Welcome to my Web Site!');</a:t>
            </a:r>
          </a:p>
          <a:p>
            <a:pPr>
              <a:spcBef>
                <a:spcPct val="0"/>
              </a:spcBef>
            </a:pPr>
            <a:r>
              <a:rPr lang="en-US" sz="2800" b="1"/>
              <a:t>   Alert message goes inside single quotes.  The semicolon separates JavaScript commands.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 4. </a:t>
            </a:r>
            <a:r>
              <a:rPr lang="en-US" sz="2800" b="1">
                <a:solidFill>
                  <a:srgbClr val="CCFF66"/>
                </a:solidFill>
              </a:rPr>
              <a:t>//--&gt;  </a:t>
            </a:r>
            <a:r>
              <a:rPr lang="en-US" sz="2800" b="1"/>
              <a:t>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    Stops hiding the script from old browsers. 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sz="2800" b="1"/>
              <a:t> 5. </a:t>
            </a:r>
            <a:r>
              <a:rPr lang="en-US" sz="2800" b="1">
                <a:solidFill>
                  <a:srgbClr val="CCFF66"/>
                </a:solidFill>
              </a:rPr>
              <a:t>&lt;/SCRIPT&gt;  </a:t>
            </a:r>
            <a:r>
              <a:rPr lang="en-US" sz="2800" b="1"/>
              <a:t>    Ends the JavaScript commands.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en-US" sz="2800" b="1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768350" y="323850"/>
            <a:ext cx="77533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lnSpc>
                <a:spcPct val="170000"/>
              </a:lnSpc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Simple Javascript Program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688263" y="6394450"/>
            <a:ext cx="145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</a:t>
            </a:r>
            <a:r>
              <a:rPr lang="en-US"/>
              <a:t> 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2146300"/>
            <a:ext cx="8434388" cy="4711700"/>
          </a:xfrm>
          <a:noFill/>
          <a:ln/>
        </p:spPr>
        <p:txBody>
          <a:bodyPr/>
          <a:lstStyle/>
          <a:p>
            <a:r>
              <a:rPr lang="en-US" b="1"/>
              <a:t>charset – encoding</a:t>
            </a:r>
          </a:p>
          <a:p>
            <a:r>
              <a:rPr lang="en-US" b="1"/>
              <a:t>defer – will not generate any document content</a:t>
            </a:r>
          </a:p>
          <a:p>
            <a:r>
              <a:rPr lang="en-US" b="1"/>
              <a:t>id – identifier</a:t>
            </a:r>
          </a:p>
          <a:p>
            <a:r>
              <a:rPr lang="en-US" b="1"/>
              <a:t>language – language of the script (Javascript)</a:t>
            </a:r>
          </a:p>
          <a:p>
            <a:r>
              <a:rPr lang="en-US" b="1"/>
              <a:t>src – external source for the code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762000" y="228600"/>
            <a:ext cx="77216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 eaLnBrk="0" hangingPunct="0">
              <a:lnSpc>
                <a:spcPct val="170000"/>
              </a:lnSpc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script Tag Attributes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734300" y="6400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* * * 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</p:bldLst>
  </p:timing>
</p:sld>
</file>

<file path=ppt/theme/theme1.xml><?xml version="1.0" encoding="utf-8"?>
<a:theme xmlns:a="http://schemas.openxmlformats.org/drawingml/2006/main" name="Sunny Days">
  <a:themeElements>
    <a:clrScheme name="Sunny Days 1">
      <a:dk1>
        <a:srgbClr val="000000"/>
      </a:dk1>
      <a:lt1>
        <a:srgbClr val="FFCC66"/>
      </a:lt1>
      <a:dk2>
        <a:srgbClr val="996633"/>
      </a:dk2>
      <a:lt2>
        <a:srgbClr val="CC6600"/>
      </a:lt2>
      <a:accent1>
        <a:srgbClr val="FF9933"/>
      </a:accent1>
      <a:accent2>
        <a:srgbClr val="CCCCCC"/>
      </a:accent2>
      <a:accent3>
        <a:srgbClr val="FFE2B8"/>
      </a:accent3>
      <a:accent4>
        <a:srgbClr val="000000"/>
      </a:accent4>
      <a:accent5>
        <a:srgbClr val="FFCAAD"/>
      </a:accent5>
      <a:accent6>
        <a:srgbClr val="B9B9B9"/>
      </a:accent6>
      <a:hlink>
        <a:srgbClr val="CC9900"/>
      </a:hlink>
      <a:folHlink>
        <a:srgbClr val="993366"/>
      </a:folHlink>
    </a:clrScheme>
    <a:fontScheme name="Sunny Day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unny Days 1">
        <a:dk1>
          <a:srgbClr val="000000"/>
        </a:dk1>
        <a:lt1>
          <a:srgbClr val="FFCC66"/>
        </a:lt1>
        <a:dk2>
          <a:srgbClr val="996633"/>
        </a:dk2>
        <a:lt2>
          <a:srgbClr val="CC6600"/>
        </a:lt2>
        <a:accent1>
          <a:srgbClr val="FF9933"/>
        </a:accent1>
        <a:accent2>
          <a:srgbClr val="CCCCCC"/>
        </a:accent2>
        <a:accent3>
          <a:srgbClr val="FFE2B8"/>
        </a:accent3>
        <a:accent4>
          <a:srgbClr val="000000"/>
        </a:accent4>
        <a:accent5>
          <a:srgbClr val="FFCAAD"/>
        </a:accent5>
        <a:accent6>
          <a:srgbClr val="B9B9B9"/>
        </a:accent6>
        <a:hlink>
          <a:srgbClr val="CC99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2">
        <a:dk1>
          <a:srgbClr val="000000"/>
        </a:dk1>
        <a:lt1>
          <a:srgbClr val="FFFFCC"/>
        </a:lt1>
        <a:dk2>
          <a:srgbClr val="996633"/>
        </a:dk2>
        <a:lt2>
          <a:srgbClr val="CC9900"/>
        </a:lt2>
        <a:accent1>
          <a:srgbClr val="FF9933"/>
        </a:accent1>
        <a:accent2>
          <a:srgbClr val="FFFFFF"/>
        </a:accent2>
        <a:accent3>
          <a:srgbClr val="FFFFE2"/>
        </a:accent3>
        <a:accent4>
          <a:srgbClr val="000000"/>
        </a:accent4>
        <a:accent5>
          <a:srgbClr val="FFCAAD"/>
        </a:accent5>
        <a:accent6>
          <a:srgbClr val="E7E7E7"/>
        </a:accent6>
        <a:hlink>
          <a:srgbClr val="FFCC66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CBC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ny Days 4">
        <a:dk1>
          <a:srgbClr val="000000"/>
        </a:dk1>
        <a:lt1>
          <a:srgbClr val="F8F8F8"/>
        </a:lt1>
        <a:dk2>
          <a:srgbClr val="006600"/>
        </a:dk2>
        <a:lt2>
          <a:srgbClr val="FFCC00"/>
        </a:lt2>
        <a:accent1>
          <a:srgbClr val="9999FF"/>
        </a:accent1>
        <a:accent2>
          <a:srgbClr val="003300"/>
        </a:accent2>
        <a:accent3>
          <a:srgbClr val="AAB8AA"/>
        </a:accent3>
        <a:accent4>
          <a:srgbClr val="D4D4D4"/>
        </a:accent4>
        <a:accent5>
          <a:srgbClr val="CACAFF"/>
        </a:accent5>
        <a:accent6>
          <a:srgbClr val="002D00"/>
        </a:accent6>
        <a:hlink>
          <a:srgbClr val="009966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ny Days 5">
        <a:dk1>
          <a:srgbClr val="000000"/>
        </a:dk1>
        <a:lt1>
          <a:srgbClr val="F8F8F8"/>
        </a:lt1>
        <a:dk2>
          <a:srgbClr val="990099"/>
        </a:dk2>
        <a:lt2>
          <a:srgbClr val="FFCC00"/>
        </a:lt2>
        <a:accent1>
          <a:srgbClr val="9999FF"/>
        </a:accent1>
        <a:accent2>
          <a:srgbClr val="660066"/>
        </a:accent2>
        <a:accent3>
          <a:srgbClr val="CAAACA"/>
        </a:accent3>
        <a:accent4>
          <a:srgbClr val="D4D4D4"/>
        </a:accent4>
        <a:accent5>
          <a:srgbClr val="CACAFF"/>
        </a:accent5>
        <a:accent6>
          <a:srgbClr val="5C005C"/>
        </a:accent6>
        <a:hlink>
          <a:srgbClr val="CC00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Designs\Sunny Days.pot</Template>
  <TotalTime>87</TotalTime>
  <Words>761</Words>
  <Application>Microsoft Office PowerPoint</Application>
  <PresentationFormat>On-screen Show (4:3)</PresentationFormat>
  <Paragraphs>211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Wingdings</vt:lpstr>
      <vt:lpstr>Courier New</vt:lpstr>
      <vt:lpstr>Arial</vt:lpstr>
      <vt:lpstr>Sunny Days</vt:lpstr>
      <vt:lpstr>Javascript and the Web</vt:lpstr>
      <vt:lpstr>Introduction to Javascript</vt:lpstr>
      <vt:lpstr>Java</vt:lpstr>
      <vt:lpstr>Why Javascript</vt:lpstr>
      <vt:lpstr>Web Pages with Javascript</vt:lpstr>
      <vt:lpstr>A First Program</vt:lpstr>
      <vt:lpstr>Slide 7</vt:lpstr>
      <vt:lpstr>Slide 8</vt:lpstr>
      <vt:lpstr>Slide 9</vt:lpstr>
      <vt:lpstr>noscript</vt:lpstr>
      <vt:lpstr>External Script Files</vt:lpstr>
      <vt:lpstr>A few Javascript Commands</vt:lpstr>
      <vt:lpstr>When do scripts Run?</vt:lpstr>
      <vt:lpstr>Inline scripts</vt:lpstr>
      <vt:lpstr>Viewing Script Errors</vt:lpstr>
      <vt:lpstr>Server Side Scripts</vt:lpstr>
      <vt:lpstr>Objects</vt:lpstr>
      <vt:lpstr>Events</vt:lpstr>
      <vt:lpstr>Events continued</vt:lpstr>
      <vt:lpstr>Reserved Words</vt:lpstr>
      <vt:lpstr>Javascript Statements</vt:lpstr>
      <vt:lpstr>Comments</vt:lpstr>
      <vt:lpstr>Style for Variable Definitions</vt:lpstr>
      <vt:lpstr>Style for Control Structures</vt:lpstr>
      <vt:lpstr>Basic Program Format</vt:lpstr>
      <vt:lpstr>Basic Program Format (cont)</vt:lpstr>
      <vt:lpstr>Basic Program Format (cont)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 and the Web</dc:title>
  <dc:creator>whit</dc:creator>
  <cp:lastModifiedBy>deborah.whitfield</cp:lastModifiedBy>
  <cp:revision>14</cp:revision>
  <cp:lastPrinted>1601-01-01T00:00:00Z</cp:lastPrinted>
  <dcterms:created xsi:type="dcterms:W3CDTF">2004-01-07T03:29:40Z</dcterms:created>
  <dcterms:modified xsi:type="dcterms:W3CDTF">2013-01-17T16:54:42Z</dcterms:modified>
</cp:coreProperties>
</file>