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3" r:id="rId10"/>
    <p:sldId id="280" r:id="rId11"/>
    <p:sldId id="281" r:id="rId12"/>
    <p:sldId id="279" r:id="rId13"/>
    <p:sldId id="282" r:id="rId14"/>
    <p:sldId id="284" r:id="rId15"/>
    <p:sldId id="286" r:id="rId16"/>
    <p:sldId id="287" r:id="rId17"/>
    <p:sldId id="273" r:id="rId18"/>
    <p:sldId id="274" r:id="rId19"/>
    <p:sldId id="275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4FCDF1-01F8-4289-9EB4-7033F4A4BF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787F7-6E01-4E5D-A075-017D6858EA6A}" type="slidenum">
              <a:rPr lang="en-US"/>
              <a:pPr/>
              <a:t>2</a:t>
            </a:fld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97954-43B0-4894-8D5A-29DAA11D6F2B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8BA3C-D5EE-497B-954F-06B1544F269B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4BA55-B82B-4E5C-BFDB-AB0CD6A5F564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982D5-A9BC-4720-BACC-48D279F760EC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91A51-42BC-4828-9963-350D3AF900DC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7C480-B0AB-4C61-ACD8-F675F0606DE1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6490B-F188-4928-97E9-77440C96FC79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5E1D1-6FFD-4F1B-9290-569B1C27BE55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A5DB1-1419-4CD6-8379-0510B5873C52}" type="slidenum">
              <a:rPr lang="en-US"/>
              <a:pPr/>
              <a:t>7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376238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219E4-9F85-494E-A3B1-FCD1C797B88E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2544763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6D169-994E-4947-BE6E-B7536EB8CB12}" type="slidenum">
              <a:rPr lang="en-US"/>
              <a:pPr/>
              <a:t>9</a:t>
            </a:fld>
            <a:endParaRPr lang="en-US"/>
          </a:p>
        </p:txBody>
      </p:sp>
      <p:sp>
        <p:nvSpPr>
          <p:cNvPr id="471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376238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12740-53CB-4190-A815-A59C4C9704D8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376238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509D7-23CC-4250-961F-B7A7F1729371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35313" y="160338"/>
            <a:ext cx="3486150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2875" y="376238"/>
            <a:ext cx="6486525" cy="60658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09" name="Group 25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16405" name="Group 21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16394" name="Rectangle 10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Line 11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Line 14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07" name="Group 23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16388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06" name="Group 2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16389" name="Picture 5"/>
                <p:cNvPicPr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6390" name="Freeform 6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91" name="Freeform 7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92" name="Freeform 8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400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01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402" name="Rectangle 18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404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256D8732-E371-4B97-AA6D-C08B399EC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96824-F0CC-4890-87B4-56124D009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158A1-55DB-48A0-9CF1-BF745677A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21735-E35D-48A1-9225-2837E635F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19EC5-F982-4253-86C1-C0A192B0D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78D41-EDE5-4086-8F00-2A1401086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41CED-0632-4E90-9B39-14CD9DF94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06987-E8ED-4B51-918D-C9BB559BD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04CAD-7D30-4901-91A5-A14DB7ADB3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38B6E-2641-48C5-8E14-5812C19FE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59E2-FEE8-47C6-AB5E-69BD2F759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26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3072" name="Group 1024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1026" name="Rectangle 2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027" name="Picture 3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" name="Group 1025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1032" name="Rectangle 8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B14F33EA-00EE-4A9F-B65B-BE9825FA64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erro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Javascript and the Web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Whys and Hows of Javascript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2146300"/>
            <a:ext cx="8434388" cy="4711700"/>
          </a:xfrm>
          <a:noFill/>
          <a:ln/>
        </p:spPr>
        <p:txBody>
          <a:bodyPr/>
          <a:lstStyle/>
          <a:p>
            <a:r>
              <a:rPr lang="en-US" b="1"/>
              <a:t>&lt;noscript&gt; … &lt;/noscript&gt;</a:t>
            </a:r>
          </a:p>
          <a:p>
            <a:endParaRPr lang="en-US" b="1"/>
          </a:p>
          <a:p>
            <a:pPr>
              <a:buFont typeface="Wingdings" pitchFamily="2" charset="2"/>
              <a:buNone/>
            </a:pPr>
            <a:r>
              <a:rPr lang="en-US" b="1"/>
              <a:t>&lt;noscript&gt;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    Sorry your browser doesn’t support it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&lt;/noscript&gt;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730250" y="228600"/>
            <a:ext cx="7753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lnSpc>
                <a:spcPct val="170000"/>
              </a:lnSpc>
            </a:pPr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7734300" y="6400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* * * *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0"/>
              <a:t>noscript</a:t>
            </a:r>
            <a:endParaRPr lang="en-US" b="1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2146300"/>
            <a:ext cx="8434388" cy="4711700"/>
          </a:xfrm>
          <a:noFill/>
          <a:ln/>
        </p:spPr>
        <p:txBody>
          <a:bodyPr/>
          <a:lstStyle/>
          <a:p>
            <a:r>
              <a:rPr lang="en-US" b="1"/>
              <a:t>Attribute SRC</a:t>
            </a:r>
          </a:p>
          <a:p>
            <a:r>
              <a:rPr lang="en-US" b="1"/>
              <a:t>Language versions</a:t>
            </a:r>
          </a:p>
          <a:p>
            <a:pPr lvl="1"/>
            <a:r>
              <a:rPr lang="en-US" b="1"/>
              <a:t>Include multiple scripts for different versions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&lt;script language=“javascript 1.1” 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	src= “script.js”&gt;  … &lt;/script&gt;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   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730250" y="228600"/>
            <a:ext cx="7753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lnSpc>
                <a:spcPct val="170000"/>
              </a:lnSpc>
            </a:pPr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7734300" y="6400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* * * *</a:t>
            </a: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0"/>
              <a:t>External Script Files</a:t>
            </a:r>
            <a:endParaRPr lang="en-US" b="1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A few Javascript Commands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accent1"/>
                </a:solidFill>
              </a:rPr>
              <a:t>alert -- </a:t>
            </a:r>
            <a:r>
              <a:rPr lang="en-US" sz="2800" b="1"/>
              <a:t> alert (‘your message’) </a:t>
            </a:r>
          </a:p>
          <a:p>
            <a:pPr>
              <a:lnSpc>
                <a:spcPct val="90000"/>
              </a:lnSpc>
            </a:pPr>
            <a:r>
              <a:rPr lang="en-US" sz="2800" b="1"/>
              <a:t>	pops up a window with your message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accent1"/>
                </a:solidFill>
              </a:rPr>
              <a:t>document.write – </a:t>
            </a:r>
            <a:r>
              <a:rPr lang="en-US" sz="2800" b="1"/>
              <a:t>document.write (“message”);</a:t>
            </a:r>
          </a:p>
          <a:p>
            <a:pPr>
              <a:lnSpc>
                <a:spcPct val="90000"/>
              </a:lnSpc>
            </a:pPr>
            <a:r>
              <a:rPr lang="en-US" sz="2800" b="1"/>
              <a:t>	puts message on the page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accent1"/>
                </a:solidFill>
              </a:rPr>
              <a:t>onMouseover  </a:t>
            </a:r>
            <a:r>
              <a:rPr lang="en-US" sz="2800" b="1"/>
              <a:t>… &lt;A HREF="jmouse.htm" onMouseover="window.status='Hi there!'; </a:t>
            </a:r>
          </a:p>
          <a:p>
            <a:pPr>
              <a:lnSpc>
                <a:spcPct val="90000"/>
              </a:lnSpc>
            </a:pPr>
            <a:r>
              <a:rPr lang="en-US" sz="2800" b="1"/>
              <a:t>    return true"&gt; Place your mouse here!&lt;/A&gt; 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accent1"/>
                </a:solidFill>
              </a:rPr>
              <a:t>document.bgcolor – </a:t>
            </a:r>
            <a:r>
              <a:rPr lang="en-US" sz="2800" b="1"/>
              <a:t>document.bgcolor=“white”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scripts Run?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document loads, or</a:t>
            </a:r>
          </a:p>
          <a:p>
            <a:r>
              <a:rPr lang="en-US"/>
              <a:t>Just after the document loads, or</a:t>
            </a:r>
          </a:p>
          <a:p>
            <a:r>
              <a:rPr lang="en-US"/>
              <a:t>When the user performs some action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Inline scripts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quotes with HTML code</a:t>
            </a:r>
          </a:p>
          <a:p>
            <a:r>
              <a:rPr lang="en-US"/>
              <a:t>Quotes inside quotes, need different quotes</a:t>
            </a:r>
          </a:p>
          <a:p>
            <a:pPr lvl="1">
              <a:buFontTx/>
              <a:buNone/>
            </a:pPr>
            <a:r>
              <a:rPr lang="en-US"/>
              <a:t>&lt;input type=“button” … onClick=“alert( ‘ hello’ )” …&gt;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Viewing Script </a:t>
            </a:r>
            <a:r>
              <a:rPr lang="en-US">
                <a:hlinkClick r:id="rId2" action="ppaction://hlinkfile"/>
              </a:rPr>
              <a:t>Errors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 In IE </a:t>
            </a:r>
          </a:p>
          <a:p>
            <a:pPr lvl="1"/>
            <a:r>
              <a:rPr lang="en-US" sz="2400"/>
              <a:t>status bar at bottom of browser </a:t>
            </a:r>
          </a:p>
          <a:p>
            <a:pPr lvl="1"/>
            <a:r>
              <a:rPr lang="en-US" sz="2400"/>
              <a:t>small icon</a:t>
            </a:r>
          </a:p>
          <a:p>
            <a:pPr lvl="1"/>
            <a:r>
              <a:rPr lang="en-US" sz="2400"/>
              <a:t>double click</a:t>
            </a:r>
          </a:p>
          <a:p>
            <a:pPr lvl="1"/>
            <a:r>
              <a:rPr lang="en-US" sz="2400"/>
              <a:t>show details</a:t>
            </a:r>
          </a:p>
          <a:p>
            <a:r>
              <a:rPr lang="en-US" sz="2800"/>
              <a:t>In Netscape, navigate to javascript:</a:t>
            </a:r>
          </a:p>
          <a:p>
            <a:pPr lvl="1"/>
            <a:r>
              <a:rPr lang="en-US" sz="2400"/>
              <a:t>Click on File, Open page</a:t>
            </a:r>
          </a:p>
          <a:p>
            <a:pPr lvl="1"/>
            <a:r>
              <a:rPr lang="en-US" sz="2400"/>
              <a:t>Type javascript:</a:t>
            </a:r>
          </a:p>
          <a:p>
            <a:pPr lvl="1"/>
            <a:r>
              <a:rPr lang="en-US" sz="2400"/>
              <a:t>Click open</a:t>
            </a:r>
          </a:p>
          <a:p>
            <a:pPr lvl="1"/>
            <a:endParaRPr 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Side Scripts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Server tags</a:t>
            </a:r>
          </a:p>
          <a:p>
            <a:r>
              <a:rPr lang="en-US"/>
              <a:t>Not all servers support</a:t>
            </a:r>
          </a:p>
          <a:p>
            <a:r>
              <a:rPr lang="en-US"/>
              <a:t>Cpsc 317 for “good” techniques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</a:t>
            </a:r>
          </a:p>
        </p:txBody>
      </p:sp>
      <p:pic>
        <p:nvPicPr>
          <p:cNvPr id="71683" name="Picture 3" descr="E:\Figures\JavaScript\Project1\165FI-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38400"/>
            <a:ext cx="7620000" cy="2767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Events</a:t>
            </a:r>
          </a:p>
        </p:txBody>
      </p:sp>
      <p:pic>
        <p:nvPicPr>
          <p:cNvPr id="72707" name="Picture 3" descr="E:\Figures\JavaScript\Project1\165TI-08.gif"/>
          <p:cNvPicPr>
            <a:picLocks noChangeAspect="1" noChangeArrowheads="1"/>
          </p:cNvPicPr>
          <p:nvPr/>
        </p:nvPicPr>
        <p:blipFill>
          <a:blip r:embed="rId2" cstate="print"/>
          <a:srcRect t="4884" b="45909"/>
          <a:stretch>
            <a:fillRect/>
          </a:stretch>
        </p:blipFill>
        <p:spPr bwMode="auto">
          <a:xfrm>
            <a:off x="1371600" y="1676400"/>
            <a:ext cx="73152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Events continued</a:t>
            </a:r>
          </a:p>
        </p:txBody>
      </p:sp>
      <p:pic>
        <p:nvPicPr>
          <p:cNvPr id="73731" name="Picture 3" descr="E:\Figures\JavaScript\Project1\165TI-08.gif"/>
          <p:cNvPicPr>
            <a:picLocks noChangeAspect="1" noChangeArrowheads="1"/>
          </p:cNvPicPr>
          <p:nvPr/>
        </p:nvPicPr>
        <p:blipFill>
          <a:blip r:embed="rId2" cstate="print"/>
          <a:srcRect t="53725"/>
          <a:stretch>
            <a:fillRect/>
          </a:stretch>
        </p:blipFill>
        <p:spPr bwMode="auto">
          <a:xfrm>
            <a:off x="1219200" y="1905000"/>
            <a:ext cx="7467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b"/>
          <a:lstStyle/>
          <a:p>
            <a:r>
              <a:rPr lang="en-US"/>
              <a:t>Introduction to Javascript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263" y="1601788"/>
            <a:ext cx="7902575" cy="1538287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rgbClr val="CCFF66"/>
                </a:solidFill>
              </a:rPr>
              <a:t>Most popular languages:</a:t>
            </a:r>
            <a:r>
              <a:rPr lang="en-US" sz="2800"/>
              <a:t> </a:t>
            </a:r>
          </a:p>
          <a:p>
            <a:pPr>
              <a:lnSpc>
                <a:spcPct val="150000"/>
              </a:lnSpc>
            </a:pPr>
            <a:r>
              <a:rPr lang="en-US" sz="2800"/>
              <a:t>	COBOL, FORTRAN, C, C++ (Java (Script))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62000" y="3162300"/>
            <a:ext cx="8039100" cy="301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3200"/>
              <a:t>Javascript</a:t>
            </a:r>
          </a:p>
          <a:p>
            <a:pPr eaLnBrk="0" hangingPunct="0">
              <a:lnSpc>
                <a:spcPct val="150000"/>
              </a:lnSpc>
              <a:buClr>
                <a:schemeClr val="accent1"/>
              </a:buClr>
              <a:buFontTx/>
              <a:buChar char="•"/>
            </a:pPr>
            <a:r>
              <a:rPr lang="en-US" sz="3200">
                <a:solidFill>
                  <a:srgbClr val="CCFF66"/>
                </a:solidFill>
              </a:rPr>
              <a:t>interpreted</a:t>
            </a:r>
            <a:r>
              <a:rPr lang="en-US" sz="3200"/>
              <a:t> language that resembles C++ </a:t>
            </a:r>
          </a:p>
          <a:p>
            <a:pPr eaLnBrk="0" hangingPunct="0">
              <a:lnSpc>
                <a:spcPct val="150000"/>
              </a:lnSpc>
              <a:buClr>
                <a:schemeClr val="accent1"/>
              </a:buClr>
              <a:buFontTx/>
              <a:buChar char="•"/>
            </a:pPr>
            <a:r>
              <a:rPr lang="en-US" sz="3200"/>
              <a:t>Used in conjunction with HTML</a:t>
            </a:r>
          </a:p>
          <a:p>
            <a:pPr eaLnBrk="0" hangingPunct="0">
              <a:lnSpc>
                <a:spcPct val="150000"/>
              </a:lnSpc>
              <a:buClr>
                <a:schemeClr val="accent1"/>
              </a:buClr>
              <a:buFontTx/>
              <a:buChar char="•"/>
            </a:pPr>
            <a:r>
              <a:rPr lang="en-US" sz="3200"/>
              <a:t>Development of interactive web pages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66700" y="6229350"/>
            <a:ext cx="723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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0650" y="381000"/>
            <a:ext cx="6153150" cy="971550"/>
          </a:xfrm>
          <a:noFill/>
          <a:ln/>
        </p:spPr>
        <p:txBody>
          <a:bodyPr anchor="b"/>
          <a:lstStyle/>
          <a:p>
            <a:pPr>
              <a:tabLst>
                <a:tab pos="2408238" algn="l"/>
              </a:tabLst>
            </a:pPr>
            <a:r>
              <a:rPr lang="en-US"/>
              <a:t>Reserved Words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9188" y="1987550"/>
            <a:ext cx="7097712" cy="4202113"/>
          </a:xfrm>
          <a:noFill/>
          <a:ln/>
        </p:spPr>
        <p:txBody>
          <a:bodyPr/>
          <a:lstStyle/>
          <a:p>
            <a:pPr indent="3175" defTabSz="1143000">
              <a:lnSpc>
                <a:spcPct val="125000"/>
              </a:lnSpc>
              <a:spcBef>
                <a:spcPct val="0"/>
              </a:spcBef>
              <a:tabLst>
                <a:tab pos="1258888" algn="l"/>
                <a:tab pos="2516188" algn="l"/>
                <a:tab pos="3775075" algn="l"/>
                <a:tab pos="5033963" algn="l"/>
              </a:tabLst>
            </a:pPr>
            <a:r>
              <a:rPr lang="en-US" sz="2800"/>
              <a:t>Words that have special meanings in the language. They must be used only for their specified purpose. Using them for any other purpose will result in a error.</a:t>
            </a:r>
            <a:br>
              <a:rPr lang="en-US" sz="2800"/>
            </a:br>
            <a:endParaRPr lang="en-US" sz="1000"/>
          </a:p>
          <a:p>
            <a:pPr indent="3175" defTabSz="1143000">
              <a:spcBef>
                <a:spcPct val="0"/>
              </a:spcBef>
              <a:tabLst>
                <a:tab pos="1258888" algn="l"/>
                <a:tab pos="2516188" algn="l"/>
                <a:tab pos="3775075" algn="l"/>
                <a:tab pos="5033963" algn="l"/>
              </a:tabLst>
            </a:pPr>
            <a:r>
              <a:rPr lang="en-US" sz="2800"/>
              <a:t>e.g.	</a:t>
            </a:r>
            <a:r>
              <a:rPr lang="en-US" sz="2800">
                <a:latin typeface="Arial" charset="0"/>
              </a:rPr>
              <a:t>alert	do	if	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	for	while	else	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264525" y="6399213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 advAuto="0"/>
      <p:bldP spid="4813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0038"/>
            <a:ext cx="6611938" cy="971550"/>
          </a:xfrm>
          <a:noFill/>
          <a:ln/>
        </p:spPr>
        <p:txBody>
          <a:bodyPr anchor="b"/>
          <a:lstStyle/>
          <a:p>
            <a:pPr>
              <a:tabLst>
                <a:tab pos="2408238" algn="l"/>
              </a:tabLst>
            </a:pPr>
            <a:r>
              <a:rPr lang="en-US"/>
              <a:t>Javascript Statements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2375" y="1376363"/>
            <a:ext cx="7097713" cy="4046537"/>
          </a:xfrm>
          <a:noFill/>
          <a:ln/>
        </p:spPr>
        <p:txBody>
          <a:bodyPr/>
          <a:lstStyle/>
          <a:p>
            <a:pPr indent="3175">
              <a:lnSpc>
                <a:spcPct val="200000"/>
              </a:lnSpc>
              <a:spcBef>
                <a:spcPct val="0"/>
              </a:spcBef>
            </a:pPr>
            <a:r>
              <a:rPr lang="en-US"/>
              <a:t> controls the sequence of  execution</a:t>
            </a:r>
          </a:p>
          <a:p>
            <a:pPr indent="3175">
              <a:lnSpc>
                <a:spcPct val="200000"/>
              </a:lnSpc>
              <a:spcBef>
                <a:spcPct val="0"/>
              </a:spcBef>
            </a:pPr>
            <a:r>
              <a:rPr lang="en-US"/>
              <a:t> evaluates an expression</a:t>
            </a:r>
          </a:p>
          <a:p>
            <a:pPr indent="3175">
              <a:lnSpc>
                <a:spcPct val="200000"/>
              </a:lnSpc>
              <a:spcBef>
                <a:spcPct val="0"/>
              </a:spcBef>
            </a:pPr>
            <a:r>
              <a:rPr lang="en-US"/>
              <a:t>Always ends with a semicolon or brace.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581900" y="6248400"/>
            <a:ext cx="1562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/>
              <a:t>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autoUpdateAnimBg="0" advAuto="0"/>
      <p:bldP spid="50179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0038"/>
            <a:ext cx="6154738" cy="971550"/>
          </a:xfrm>
          <a:noFill/>
          <a:ln/>
        </p:spPr>
        <p:txBody>
          <a:bodyPr anchor="b"/>
          <a:lstStyle/>
          <a:p>
            <a:pPr>
              <a:tabLst>
                <a:tab pos="2408238" algn="l"/>
              </a:tabLst>
            </a:pPr>
            <a:r>
              <a:rPr lang="en-US"/>
              <a:t>Comments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6688" y="1752600"/>
            <a:ext cx="7707312" cy="4486275"/>
          </a:xfrm>
          <a:noFill/>
          <a:ln/>
        </p:spPr>
        <p:txBody>
          <a:bodyPr/>
          <a:lstStyle/>
          <a:p>
            <a:pPr indent="3175" defTabSz="966788">
              <a:lnSpc>
                <a:spcPct val="120000"/>
              </a:lnSpc>
              <a:spcBef>
                <a:spcPct val="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 b="1">
                <a:solidFill>
                  <a:srgbClr val="66FF66"/>
                </a:solidFill>
              </a:rPr>
              <a:t>//</a:t>
            </a:r>
            <a:r>
              <a:rPr lang="en-US" sz="2800"/>
              <a:t> These are important parts of a program.</a:t>
            </a:r>
            <a:br>
              <a:rPr lang="en-US" sz="2800"/>
            </a:br>
            <a:r>
              <a:rPr lang="en-US" sz="2800"/>
              <a:t> </a:t>
            </a:r>
          </a:p>
          <a:p>
            <a:pPr indent="3175" defTabSz="966788">
              <a:lnSpc>
                <a:spcPct val="120000"/>
              </a:lnSpc>
              <a:spcBef>
                <a:spcPct val="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DO:</a:t>
            </a:r>
          </a:p>
          <a:p>
            <a:pPr indent="3175" defTabSz="966788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  Add comments to source code.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  Keep comments up to date.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  Use comments to explain sections of code.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endParaRPr lang="en-US" sz="1000"/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Don't: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/>
              <a:t>  Use comments for code that is self-explanatory.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 b="1"/>
              <a:t>		</a:t>
            </a:r>
            <a:br>
              <a:rPr lang="en-US" sz="2800" b="1"/>
            </a:br>
            <a:r>
              <a:rPr lang="en-US" sz="2800" b="1"/>
              <a:t>		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55038" y="6464300"/>
            <a:ext cx="58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 advAuto="0"/>
      <p:bldP spid="5222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0038"/>
            <a:ext cx="6916738" cy="971550"/>
          </a:xfrm>
          <a:noFill/>
          <a:ln/>
        </p:spPr>
        <p:txBody>
          <a:bodyPr anchor="b"/>
          <a:lstStyle/>
          <a:p>
            <a:pPr>
              <a:tabLst>
                <a:tab pos="2408238" algn="l"/>
              </a:tabLst>
            </a:pPr>
            <a:r>
              <a:rPr lang="en-US"/>
              <a:t>Style for Variable Definitions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1538" y="2368550"/>
            <a:ext cx="6964362" cy="3656013"/>
          </a:xfrm>
          <a:noFill/>
          <a:ln/>
        </p:spPr>
        <p:txBody>
          <a:bodyPr/>
          <a:lstStyle/>
          <a:p>
            <a:pPr indent="3175">
              <a:spcBef>
                <a:spcPct val="0"/>
              </a:spcBef>
            </a:pPr>
            <a:r>
              <a:rPr lang="en-US" dirty="0"/>
              <a:t>group definitions at the beginning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>
                <a:solidFill>
                  <a:srgbClr val="CCFF66"/>
                </a:solidFill>
              </a:rPr>
              <a:t>&lt;script </a:t>
            </a:r>
            <a:r>
              <a:rPr lang="en-US" dirty="0">
                <a:solidFill>
                  <a:srgbClr val="CCFF66"/>
                </a:solidFill>
              </a:rPr>
              <a:t>language =“</a:t>
            </a:r>
            <a:r>
              <a:rPr lang="en-US" dirty="0" err="1">
                <a:solidFill>
                  <a:srgbClr val="CCFF66"/>
                </a:solidFill>
              </a:rPr>
              <a:t>Javascript</a:t>
            </a:r>
            <a:r>
              <a:rPr lang="en-US" dirty="0">
                <a:solidFill>
                  <a:srgbClr val="CCFF66"/>
                </a:solidFill>
              </a:rPr>
              <a:t>”</a:t>
            </a:r>
            <a:r>
              <a:rPr lang="en-US" dirty="0"/>
              <a:t>			 definition statements;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/>
              <a:t>		other statements;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>
                <a:solidFill>
                  <a:srgbClr val="CCFF66"/>
                </a:solidFill>
              </a:rPr>
              <a:t>&lt;/script</a:t>
            </a:r>
            <a:r>
              <a:rPr lang="en-US" dirty="0">
                <a:solidFill>
                  <a:srgbClr val="CCFF66"/>
                </a:solidFill>
              </a:rPr>
              <a:t>&gt;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8039100" y="6400800"/>
            <a:ext cx="1104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/>
              <a:t>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autoUpdateAnimBg="0" advAuto="0"/>
      <p:bldP spid="54275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971550"/>
          </a:xfrm>
          <a:noFill/>
          <a:ln/>
        </p:spPr>
        <p:txBody>
          <a:bodyPr anchor="b"/>
          <a:lstStyle/>
          <a:p>
            <a:pPr>
              <a:tabLst>
                <a:tab pos="2408238" algn="l"/>
              </a:tabLst>
            </a:pPr>
            <a:r>
              <a:rPr lang="en-US"/>
              <a:t>Style for Control Structures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1641475"/>
            <a:ext cx="7988300" cy="4835525"/>
          </a:xfrm>
          <a:noFill/>
          <a:ln/>
        </p:spPr>
        <p:txBody>
          <a:bodyPr/>
          <a:lstStyle/>
          <a:p>
            <a:pPr indent="3175" defTabSz="1316038">
              <a:spcBef>
                <a:spcPct val="0"/>
              </a:spcBef>
              <a:tabLst>
                <a:tab pos="2055813" algn="l"/>
                <a:tab pos="2632075" algn="l"/>
                <a:tab pos="3198813" algn="l"/>
              </a:tabLst>
            </a:pPr>
            <a:r>
              <a:rPr lang="en-US" sz="2800"/>
              <a:t>blank lines before and after control structures</a:t>
            </a:r>
            <a:endParaRPr lang="en-US" sz="2400"/>
          </a:p>
          <a:p>
            <a:pPr indent="3175" defTabSz="1316038">
              <a:spcBef>
                <a:spcPct val="0"/>
              </a:spcBef>
              <a:tabLst>
                <a:tab pos="2055813" algn="l"/>
                <a:tab pos="2632075" algn="l"/>
                <a:tab pos="3198813" algn="l"/>
              </a:tabLst>
            </a:pPr>
            <a:r>
              <a:rPr lang="en-US" sz="1000"/>
              <a:t/>
            </a:r>
            <a:br>
              <a:rPr lang="en-US" sz="1000"/>
            </a:br>
            <a:r>
              <a:rPr lang="en-US" sz="2400"/>
              <a:t>			</a:t>
            </a:r>
          </a:p>
          <a:p>
            <a:pPr indent="3175" defTabSz="1316038">
              <a:spcBef>
                <a:spcPct val="0"/>
              </a:spcBef>
              <a:tabLst>
                <a:tab pos="2055813" algn="l"/>
                <a:tab pos="2632075" algn="l"/>
                <a:tab pos="3198813" algn="l"/>
              </a:tabLst>
            </a:pPr>
            <a:r>
              <a:rPr lang="en-US" sz="2800"/>
              <a:t>		statements;</a:t>
            </a:r>
            <a:br>
              <a:rPr lang="en-US" sz="2800"/>
            </a:br>
            <a:r>
              <a:rPr lang="en-US" sz="1000"/>
              <a:t/>
            </a:r>
            <a:br>
              <a:rPr lang="en-US" sz="1000"/>
            </a:br>
            <a:r>
              <a:rPr lang="en-US" sz="2400"/>
              <a:t>		</a:t>
            </a:r>
            <a:r>
              <a:rPr lang="en-US" sz="2800"/>
              <a:t>if (expression)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	{</a:t>
            </a:r>
            <a:br>
              <a:rPr lang="en-US" sz="2400"/>
            </a:br>
            <a:r>
              <a:rPr lang="en-US" sz="2400"/>
              <a:t>			</a:t>
            </a:r>
            <a:r>
              <a:rPr lang="en-US" sz="2800"/>
              <a:t>statement;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		</a:t>
            </a:r>
            <a:r>
              <a:rPr lang="en-US" sz="2800"/>
              <a:t>statement;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	}</a:t>
            </a:r>
            <a:br>
              <a:rPr lang="en-US" sz="2400"/>
            </a:br>
            <a:r>
              <a:rPr lang="en-US" sz="1000"/>
              <a:t/>
            </a:r>
            <a:br>
              <a:rPr lang="en-US" sz="1000"/>
            </a:br>
            <a:r>
              <a:rPr lang="en-US" sz="2400"/>
              <a:t>		</a:t>
            </a:r>
            <a:r>
              <a:rPr lang="en-US" sz="2800"/>
              <a:t>statements;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001000" y="6534150"/>
            <a:ext cx="114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* *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2895600" y="3048000"/>
            <a:ext cx="3340100" cy="2474913"/>
            <a:chOff x="1837" y="2224"/>
            <a:chExt cx="2104" cy="1559"/>
          </a:xfrm>
        </p:grpSpPr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1839" y="2224"/>
              <a:ext cx="2102" cy="84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7" name="Rectangle 7"/>
            <p:cNvSpPr>
              <a:spLocks noChangeArrowheads="1"/>
            </p:cNvSpPr>
            <p:nvPr/>
          </p:nvSpPr>
          <p:spPr bwMode="auto">
            <a:xfrm>
              <a:off x="1837" y="3699"/>
              <a:ext cx="2102" cy="84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 advAuto="0"/>
      <p:bldP spid="5632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Program Format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058150" cy="3270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&lt; Script language=“javascript”&gt;</a:t>
            </a: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&lt;!– non javascript browsers ignore</a:t>
            </a:r>
          </a:p>
          <a:p>
            <a:pPr eaLnBrk="0" hangingPunct="0">
              <a:lnSpc>
                <a:spcPct val="80000"/>
              </a:lnSpc>
            </a:pPr>
            <a:endParaRPr lang="en-US" sz="2000"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// Programmer: John Doe</a:t>
            </a:r>
            <a:br>
              <a:rPr lang="en-US" sz="2000">
                <a:latin typeface="Courier New" pitchFamily="49" charset="0"/>
              </a:rPr>
            </a:br>
            <a:r>
              <a:rPr lang="en-US" sz="2000">
                <a:latin typeface="Courier New" pitchFamily="49" charset="0"/>
              </a:rPr>
              <a:t>// Date: Jan. 15, 2000</a:t>
            </a:r>
            <a:br>
              <a:rPr lang="en-US" sz="2000">
                <a:latin typeface="Courier New" pitchFamily="49" charset="0"/>
              </a:rPr>
            </a:br>
            <a:endParaRPr lang="en-US" sz="2000"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// Examples of Javascript statements</a:t>
            </a:r>
            <a:br>
              <a:rPr lang="en-US" sz="2000">
                <a:latin typeface="Courier New" pitchFamily="49" charset="0"/>
              </a:rPr>
            </a:br>
            <a:r>
              <a:rPr lang="en-US" sz="2000">
                <a:latin typeface="Courier New" pitchFamily="49" charset="0"/>
              </a:rPr>
              <a:t> </a:t>
            </a:r>
            <a:br>
              <a:rPr lang="en-US" sz="2000">
                <a:latin typeface="Courier New" pitchFamily="49" charset="0"/>
              </a:rPr>
            </a:br>
            <a:r>
              <a:rPr lang="en-US" sz="2000">
                <a:latin typeface="Courier New" pitchFamily="49" charset="0"/>
              </a:rPr>
              <a:t/>
            </a:r>
            <a:br>
              <a:rPr lang="en-US" sz="2000">
                <a:latin typeface="Courier New" pitchFamily="49" charset="0"/>
              </a:rPr>
            </a:br>
            <a:endParaRPr lang="en-US" sz="2000"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var dateandtime=new Date();		//String date</a:t>
            </a: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var hours=dateandtime.getHours();	// String hours</a:t>
            </a:r>
          </a:p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>var today; 					// integer day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514850" y="2971800"/>
            <a:ext cx="462915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Program Comment at top.</a:t>
            </a:r>
            <a:br>
              <a:rPr lang="en-US">
                <a:solidFill>
                  <a:srgbClr val="CCFF66"/>
                </a:solidFill>
              </a:rPr>
            </a:br>
            <a:r>
              <a:rPr lang="en-US">
                <a:solidFill>
                  <a:srgbClr val="CCFF66"/>
                </a:solidFill>
              </a:rPr>
              <a:t>With your  name &amp; date.</a:t>
            </a:r>
            <a:endParaRPr 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562600" y="2209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Program</a:t>
            </a:r>
            <a:r>
              <a:rPr lang="en-US" i="1">
                <a:solidFill>
                  <a:srgbClr val="CCFF66"/>
                </a:solidFill>
              </a:rPr>
              <a:t> description</a:t>
            </a:r>
            <a:r>
              <a:rPr lang="en-US">
                <a:solidFill>
                  <a:srgbClr val="CCFF66"/>
                </a:solidFill>
              </a:rPr>
              <a:t>.</a:t>
            </a:r>
            <a:endParaRPr lang="en-US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09900" y="5886450"/>
            <a:ext cx="36957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Note the use of blank lines.</a:t>
            </a:r>
            <a:endParaRPr lang="en-US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372350" y="6400800"/>
            <a:ext cx="17716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/>
              <a:t>* * * *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327525" y="3546475"/>
            <a:ext cx="43370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524000" y="4572000"/>
            <a:ext cx="66833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CCFF66"/>
                </a:solidFill>
              </a:rPr>
              <a:t>Document variable definitions and place them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utoUpdateAnimBg="0"/>
      <p:bldP spid="58373" grpId="0" autoUpdateAnimBg="0"/>
      <p:bldP spid="58374" grpId="0" autoUpdateAnimBg="0"/>
      <p:bldP spid="5837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6845300" cy="971550"/>
          </a:xfrm>
        </p:spPr>
        <p:txBody>
          <a:bodyPr/>
          <a:lstStyle/>
          <a:p>
            <a:r>
              <a:rPr lang="en-US"/>
              <a:t>Basic Program Format </a:t>
            </a:r>
            <a:r>
              <a:rPr lang="en-US" sz="2400"/>
              <a:t>(cont)</a:t>
            </a:r>
            <a:endParaRPr lang="en-US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95300" y="1146175"/>
            <a:ext cx="750570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/>
            </a:r>
            <a:br>
              <a:rPr lang="en-US" sz="2000">
                <a:latin typeface="Courier New" pitchFamily="49" charset="0"/>
              </a:rPr>
            </a:br>
            <a:endParaRPr lang="en-US" sz="2000">
              <a:latin typeface="Courier New" pitchFamily="49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4724400" y="3124200"/>
            <a:ext cx="4686300" cy="1223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>
                <a:solidFill>
                  <a:srgbClr val="CCFF66"/>
                </a:solidFill>
              </a:rPr>
              <a:t>One statement per line. </a:t>
            </a:r>
          </a:p>
          <a:p>
            <a:pPr eaLnBrk="0" hangingPunct="0">
              <a:spcBef>
                <a:spcPct val="10000"/>
              </a:spcBef>
            </a:pPr>
            <a:r>
              <a:rPr lang="en-US">
                <a:solidFill>
                  <a:srgbClr val="CCFF66"/>
                </a:solidFill>
              </a:rPr>
              <a:t>Indent all lines within matching {}</a:t>
            </a:r>
            <a:br>
              <a:rPr lang="en-US">
                <a:solidFill>
                  <a:srgbClr val="CCFF66"/>
                </a:solidFill>
              </a:rPr>
            </a:br>
            <a:r>
              <a:rPr lang="en-US">
                <a:solidFill>
                  <a:srgbClr val="CCFF66"/>
                </a:solidFill>
              </a:rPr>
              <a:t>equally (2-4 spaces).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971800" y="4419600"/>
            <a:ext cx="5886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Whitespace before and after control structures.</a:t>
            </a:r>
            <a:endParaRPr lang="en-US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914900" y="2286000"/>
            <a:ext cx="422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Space around operators.</a:t>
            </a:r>
            <a:endParaRPr lang="en-US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7524750" y="6400800"/>
            <a:ext cx="16192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* * * *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762000" y="2286000"/>
            <a:ext cx="7239000" cy="4108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/>
              <a:t> for (i = 1;  i &lt;= 100000; i++) </a:t>
            </a:r>
          </a:p>
          <a:p>
            <a:pPr eaLnBrk="0" hangingPunct="0"/>
            <a:r>
              <a:rPr lang="en-US"/>
              <a:t>{</a:t>
            </a:r>
          </a:p>
          <a:p>
            <a:pPr eaLnBrk="0" hangingPunct="0"/>
            <a:r>
              <a:rPr lang="en-US"/>
              <a:t>    document.bgColor = "red";</a:t>
            </a:r>
          </a:p>
          <a:p>
            <a:pPr eaLnBrk="0" hangingPunct="0"/>
            <a:r>
              <a:rPr lang="en-US"/>
              <a:t>    document.bgColor = "white";</a:t>
            </a:r>
          </a:p>
          <a:p>
            <a:pPr eaLnBrk="0" hangingPunct="0"/>
            <a:r>
              <a:rPr lang="en-US"/>
              <a:t>    document.bgColor = "blue"; </a:t>
            </a:r>
          </a:p>
          <a:p>
            <a:pPr eaLnBrk="0" hangingPunct="0"/>
            <a:r>
              <a:rPr lang="en-US"/>
              <a:t>};</a:t>
            </a:r>
          </a:p>
          <a:p>
            <a:pPr eaLnBrk="0" hangingPunct="0"/>
            <a:r>
              <a:rPr lang="en-US"/>
              <a:t>  </a:t>
            </a:r>
          </a:p>
          <a:p>
            <a:pPr eaLnBrk="0" hangingPunct="0"/>
            <a:r>
              <a:rPr lang="en-US"/>
              <a:t> today = dateandtime.toLocaleString().substring(0,10);</a:t>
            </a:r>
          </a:p>
          <a:p>
            <a:pPr eaLnBrk="0" hangingPunct="0"/>
            <a:r>
              <a:rPr lang="en-US"/>
              <a:t> alert ("Today's date is "+today+"");</a:t>
            </a:r>
          </a:p>
          <a:p>
            <a:pPr eaLnBrk="0" hangingPunct="0"/>
            <a:r>
              <a:rPr lang="en-US"/>
              <a:t> document.write("Welcome &lt;br&gt;")</a:t>
            </a:r>
          </a:p>
          <a:p>
            <a:pPr eaLnBrk="0" hangingPunct="0"/>
            <a:r>
              <a:rPr lang="en-US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build="p" autoUpdateAnimBg="0"/>
      <p:bldP spid="59397" grpId="0" build="p" autoUpdateAnimBg="0"/>
      <p:bldP spid="59398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6845300" cy="971550"/>
          </a:xfrm>
        </p:spPr>
        <p:txBody>
          <a:bodyPr/>
          <a:lstStyle/>
          <a:p>
            <a:r>
              <a:rPr lang="en-US"/>
              <a:t>Basic Program Format </a:t>
            </a:r>
            <a:r>
              <a:rPr lang="en-US" sz="2400"/>
              <a:t>(cont)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95300" y="1146175"/>
            <a:ext cx="750570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2000">
                <a:latin typeface="Courier New" pitchFamily="49" charset="0"/>
              </a:rPr>
              <a:t/>
            </a:r>
            <a:br>
              <a:rPr lang="en-US" sz="2000">
                <a:latin typeface="Courier New" pitchFamily="49" charset="0"/>
              </a:rPr>
            </a:br>
            <a:endParaRPr lang="en-US" sz="2000">
              <a:latin typeface="Courier New" pitchFamily="49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038600" y="2286000"/>
            <a:ext cx="46863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>
                <a:solidFill>
                  <a:srgbClr val="CCFF66"/>
                </a:solidFill>
              </a:rPr>
              <a:t>Indent all lines within matching {}</a:t>
            </a:r>
            <a:br>
              <a:rPr lang="en-US">
                <a:solidFill>
                  <a:srgbClr val="CCFF66"/>
                </a:solidFill>
              </a:rPr>
            </a:br>
            <a:r>
              <a:rPr lang="en-US">
                <a:solidFill>
                  <a:srgbClr val="CCFF66"/>
                </a:solidFill>
              </a:rPr>
              <a:t>equally (2-4 spaces).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600200" y="5334000"/>
            <a:ext cx="5886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FF66"/>
                </a:solidFill>
              </a:rPr>
              <a:t>Whitespace before and after control structures.</a:t>
            </a:r>
            <a:endParaRPr lang="en-US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524750" y="6400800"/>
            <a:ext cx="16192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* * * *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371600" y="2743200"/>
            <a:ext cx="7239000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/>
              <a:t>   </a:t>
            </a:r>
          </a:p>
          <a:p>
            <a:pPr eaLnBrk="0" hangingPunct="0"/>
            <a:r>
              <a:rPr lang="en-US"/>
              <a:t>if (hours &gt;= 12) {</a:t>
            </a:r>
          </a:p>
          <a:p>
            <a:pPr eaLnBrk="0" hangingPunct="0"/>
            <a:r>
              <a:rPr lang="en-US"/>
              <a:t>        document.write("Good Afternoon");</a:t>
            </a:r>
          </a:p>
          <a:p>
            <a:pPr eaLnBrk="0" hangingPunct="0"/>
            <a:r>
              <a:rPr lang="en-US"/>
              <a:t> }else{</a:t>
            </a:r>
          </a:p>
          <a:p>
            <a:pPr eaLnBrk="0" hangingPunct="0"/>
            <a:r>
              <a:rPr lang="en-US"/>
              <a:t>        document.write("Good Morning");</a:t>
            </a:r>
          </a:p>
          <a:p>
            <a:pPr eaLnBrk="0" hangingPunct="0"/>
            <a:r>
              <a:rPr lang="en-US"/>
              <a:t> }</a:t>
            </a:r>
          </a:p>
          <a:p>
            <a:pPr eaLnBrk="0" hangingPunct="0"/>
            <a:r>
              <a:rPr lang="en-US"/>
              <a:t> 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981200"/>
            <a:ext cx="74295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 autoUpdateAnimBg="0"/>
      <p:bldP spid="6042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b"/>
          <a:lstStyle/>
          <a:p>
            <a:r>
              <a:rPr lang="en-US"/>
              <a:t>Java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8264525" y="6399213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* *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524000" y="1752600"/>
            <a:ext cx="80391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en-US" sz="3200"/>
              <a:t>Object-oriented language </a:t>
            </a:r>
          </a:p>
          <a:p>
            <a:pPr eaLnBrk="0" hangingPunct="0">
              <a:lnSpc>
                <a:spcPct val="125000"/>
              </a:lnSpc>
            </a:pPr>
            <a:r>
              <a:rPr lang="en-US" sz="3200"/>
              <a:t>Looks a lot like Javascript</a:t>
            </a:r>
          </a:p>
          <a:p>
            <a:pPr eaLnBrk="0" hangingPunct="0">
              <a:lnSpc>
                <a:spcPct val="125000"/>
              </a:lnSpc>
            </a:pPr>
            <a:r>
              <a:rPr lang="en-US" sz="3200"/>
              <a:t>compiled (not interpreted by a browser)</a:t>
            </a:r>
          </a:p>
          <a:p>
            <a:pPr eaLnBrk="0" hangingPunct="0">
              <a:lnSpc>
                <a:spcPct val="125000"/>
              </a:lnSpc>
            </a:pPr>
            <a:r>
              <a:rPr lang="en-US" sz="3200"/>
              <a:t>Used for writing web applets  </a:t>
            </a:r>
          </a:p>
          <a:p>
            <a:pPr eaLnBrk="0" hangingPunct="0">
              <a:lnSpc>
                <a:spcPct val="125000"/>
              </a:lnSpc>
            </a:pPr>
            <a:r>
              <a:rPr lang="en-US" sz="3200"/>
              <a:t>Much more sophisticated</a:t>
            </a:r>
          </a:p>
          <a:p>
            <a:pPr eaLnBrk="0" hangingPunct="0">
              <a:lnSpc>
                <a:spcPct val="125000"/>
              </a:lnSpc>
            </a:pPr>
            <a:r>
              <a:rPr lang="en-US" sz="3200"/>
              <a:t>Why not learn Java, then?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162050" y="5257800"/>
            <a:ext cx="760095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CCFF66"/>
                </a:solidFill>
              </a:rPr>
              <a:t>Java is for advanced programmers and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CCFF66"/>
                </a:solidFill>
              </a:rPr>
              <a:t>Javascript is much more fun!</a:t>
            </a:r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66700" y="6229350"/>
            <a:ext cx="723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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4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Javascript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Lightweight</a:t>
            </a:r>
          </a:p>
          <a:p>
            <a:pPr>
              <a:lnSpc>
                <a:spcPct val="90000"/>
              </a:lnSpc>
            </a:pPr>
            <a:r>
              <a:rPr lang="en-US"/>
              <a:t>Fast</a:t>
            </a:r>
          </a:p>
          <a:p>
            <a:pPr>
              <a:lnSpc>
                <a:spcPct val="90000"/>
              </a:lnSpc>
            </a:pPr>
            <a:r>
              <a:rPr lang="en-US"/>
              <a:t>Powerful </a:t>
            </a:r>
          </a:p>
          <a:p>
            <a:pPr lvl="1">
              <a:lnSpc>
                <a:spcPct val="90000"/>
              </a:lnSpc>
            </a:pPr>
            <a:r>
              <a:rPr lang="en-US"/>
              <a:t>Data Entry Validation</a:t>
            </a:r>
          </a:p>
          <a:p>
            <a:pPr lvl="1">
              <a:lnSpc>
                <a:spcPct val="90000"/>
              </a:lnSpc>
            </a:pPr>
            <a:r>
              <a:rPr lang="en-US"/>
              <a:t>Reduces server burden</a:t>
            </a:r>
          </a:p>
          <a:p>
            <a:pPr lvl="1">
              <a:lnSpc>
                <a:spcPct val="90000"/>
              </a:lnSpc>
            </a:pPr>
            <a:r>
              <a:rPr lang="en-US"/>
              <a:t>Handles cookies</a:t>
            </a:r>
          </a:p>
          <a:p>
            <a:pPr>
              <a:lnSpc>
                <a:spcPct val="90000"/>
              </a:lnSpc>
            </a:pPr>
            <a:r>
              <a:rPr lang="en-US"/>
              <a:t>FUN!</a:t>
            </a:r>
          </a:p>
          <a:p>
            <a:pPr lvl="1">
              <a:lnSpc>
                <a:spcPct val="90000"/>
              </a:lnSpc>
            </a:pPr>
            <a:r>
              <a:rPr lang="en-US"/>
              <a:t>Livens pages up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b"/>
          <a:lstStyle/>
          <a:p>
            <a:r>
              <a:rPr lang="en-US"/>
              <a:t>Web Pages with Javascript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350125" y="6399213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 </a:t>
            </a:r>
            <a:r>
              <a:rPr lang="en-US">
                <a:sym typeface="Wingdings" pitchFamily="2" charset="2"/>
              </a:rPr>
              <a:t></a:t>
            </a:r>
            <a:r>
              <a:rPr lang="en-US"/>
              <a:t> * * * *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73050" y="1825625"/>
            <a:ext cx="22050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HTML code</a:t>
            </a:r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1866900" y="2036763"/>
            <a:ext cx="4097338" cy="2614612"/>
            <a:chOff x="1176" y="1283"/>
            <a:chExt cx="2581" cy="1647"/>
          </a:xfrm>
        </p:grpSpPr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1176" y="1283"/>
              <a:ext cx="1804" cy="1030"/>
              <a:chOff x="1176" y="1283"/>
              <a:chExt cx="1804" cy="1030"/>
            </a:xfrm>
          </p:grpSpPr>
          <p:sp>
            <p:nvSpPr>
              <p:cNvPr id="37895" name="Line 7"/>
              <p:cNvSpPr>
                <a:spLocks noChangeShapeType="1"/>
              </p:cNvSpPr>
              <p:nvPr/>
            </p:nvSpPr>
            <p:spPr bwMode="auto">
              <a:xfrm>
                <a:off x="1176" y="1535"/>
                <a:ext cx="1047" cy="77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896" name="Group 8"/>
              <p:cNvGrpSpPr>
                <a:grpSpLocks/>
              </p:cNvGrpSpPr>
              <p:nvPr/>
            </p:nvGrpSpPr>
            <p:grpSpPr bwMode="auto">
              <a:xfrm>
                <a:off x="1644" y="1283"/>
                <a:ext cx="1336" cy="615"/>
                <a:chOff x="1644" y="1283"/>
                <a:chExt cx="1336" cy="615"/>
              </a:xfrm>
            </p:grpSpPr>
            <p:sp>
              <p:nvSpPr>
                <p:cNvPr id="37897" name="Rectangle 9"/>
                <p:cNvSpPr>
                  <a:spLocks noChangeArrowheads="1"/>
                </p:cNvSpPr>
                <p:nvPr/>
              </p:nvSpPr>
              <p:spPr bwMode="auto">
                <a:xfrm>
                  <a:off x="1785" y="1290"/>
                  <a:ext cx="1170" cy="5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 eaLnBrk="0" hangingPunct="0">
                    <a:lnSpc>
                      <a:spcPct val="90000"/>
                    </a:lnSpc>
                  </a:pPr>
                  <a:r>
                    <a:rPr lang="en-US" sz="2800"/>
                    <a:t>Javascript code</a:t>
                  </a:r>
                </a:p>
              </p:txBody>
            </p:sp>
            <p:sp>
              <p:nvSpPr>
                <p:cNvPr id="37898" name="Oval 10"/>
                <p:cNvSpPr>
                  <a:spLocks noChangeArrowheads="1"/>
                </p:cNvSpPr>
                <p:nvPr/>
              </p:nvSpPr>
              <p:spPr bwMode="auto">
                <a:xfrm>
                  <a:off x="1644" y="1283"/>
                  <a:ext cx="1336" cy="615"/>
                </a:xfrm>
                <a:prstGeom prst="ellips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2318" y="2258"/>
              <a:ext cx="1439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Web Page Source</a:t>
              </a:r>
            </a:p>
          </p:txBody>
        </p:sp>
      </p:grp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5160963" y="3783013"/>
            <a:ext cx="3659187" cy="2681287"/>
            <a:chOff x="3315" y="2383"/>
            <a:chExt cx="2305" cy="1618"/>
          </a:xfrm>
        </p:grpSpPr>
        <p:grpSp>
          <p:nvGrpSpPr>
            <p:cNvPr id="37901" name="Group 13"/>
            <p:cNvGrpSpPr>
              <a:grpSpLocks/>
            </p:cNvGrpSpPr>
            <p:nvPr/>
          </p:nvGrpSpPr>
          <p:grpSpPr bwMode="auto">
            <a:xfrm>
              <a:off x="3315" y="2383"/>
              <a:ext cx="1892" cy="1008"/>
              <a:chOff x="3315" y="2383"/>
              <a:chExt cx="1892" cy="1008"/>
            </a:xfrm>
          </p:grpSpPr>
          <p:sp>
            <p:nvSpPr>
              <p:cNvPr id="37902" name="Line 14"/>
              <p:cNvSpPr>
                <a:spLocks noChangeShapeType="1"/>
              </p:cNvSpPr>
              <p:nvPr/>
            </p:nvSpPr>
            <p:spPr bwMode="auto">
              <a:xfrm>
                <a:off x="3315" y="2613"/>
                <a:ext cx="1047" cy="77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grpSp>
            <p:nvGrpSpPr>
              <p:cNvPr id="37903" name="Group 15"/>
              <p:cNvGrpSpPr>
                <a:grpSpLocks/>
              </p:cNvGrpSpPr>
              <p:nvPr/>
            </p:nvGrpSpPr>
            <p:grpSpPr bwMode="auto">
              <a:xfrm>
                <a:off x="3871" y="2383"/>
                <a:ext cx="1336" cy="615"/>
                <a:chOff x="3871" y="2383"/>
                <a:chExt cx="1336" cy="615"/>
              </a:xfrm>
            </p:grpSpPr>
            <p:sp>
              <p:nvSpPr>
                <p:cNvPr id="37904" name="Rectangle 16"/>
                <p:cNvSpPr>
                  <a:spLocks noChangeArrowheads="1"/>
                </p:cNvSpPr>
                <p:nvPr/>
              </p:nvSpPr>
              <p:spPr bwMode="auto">
                <a:xfrm>
                  <a:off x="4080" y="2436"/>
                  <a:ext cx="967" cy="5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 algn="ctr" eaLnBrk="0" hangingPunct="0">
                    <a:lnSpc>
                      <a:spcPct val="90000"/>
                    </a:lnSpc>
                  </a:pPr>
                  <a:r>
                    <a:rPr lang="en-US" sz="2800"/>
                    <a:t>Browser interprets</a:t>
                  </a:r>
                </a:p>
              </p:txBody>
            </p:sp>
            <p:sp>
              <p:nvSpPr>
                <p:cNvPr id="37905" name="Oval 17"/>
                <p:cNvSpPr>
                  <a:spLocks noChangeArrowheads="1"/>
                </p:cNvSpPr>
                <p:nvPr/>
              </p:nvSpPr>
              <p:spPr bwMode="auto">
                <a:xfrm>
                  <a:off x="3871" y="2383"/>
                  <a:ext cx="1336" cy="615"/>
                </a:xfrm>
                <a:prstGeom prst="ellips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4575" y="3357"/>
              <a:ext cx="1045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Web Page</a:t>
              </a:r>
            </a:p>
          </p:txBody>
        </p:sp>
      </p:grp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0" y="4248150"/>
            <a:ext cx="5010150" cy="210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Use Homesite to help with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1. </a:t>
            </a:r>
            <a:r>
              <a:rPr lang="en-US" b="1">
                <a:solidFill>
                  <a:schemeClr val="bg2"/>
                </a:solidFill>
                <a:latin typeface="Courier New" pitchFamily="49" charset="0"/>
              </a:rPr>
              <a:t>Html creation</a:t>
            </a:r>
            <a:endParaRPr lang="en-US" b="1">
              <a:solidFill>
                <a:schemeClr val="bg2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2. </a:t>
            </a:r>
            <a:r>
              <a:rPr lang="en-US" b="1">
                <a:solidFill>
                  <a:schemeClr val="bg2"/>
                </a:solidFill>
                <a:latin typeface="Courier New" pitchFamily="49" charset="0"/>
              </a:rPr>
              <a:t>Javascript creation</a:t>
            </a:r>
            <a:endParaRPr lang="en-US" b="1">
              <a:solidFill>
                <a:schemeClr val="bg2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3. </a:t>
            </a:r>
            <a:r>
              <a:rPr lang="en-US" b="1">
                <a:solidFill>
                  <a:schemeClr val="bg2"/>
                </a:solidFill>
                <a:latin typeface="Courier New" pitchFamily="49" charset="0"/>
              </a:rPr>
              <a:t>Viewing Web Page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90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r>
              <a:rPr lang="en-US"/>
              <a:t>A First Program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8286750" cy="5410200"/>
          </a:xfrm>
          <a:noFill/>
          <a:ln/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800">
                <a:solidFill>
                  <a:srgbClr val="FFFF00"/>
                </a:solidFill>
              </a:rPr>
              <a:t>  1.</a:t>
            </a:r>
            <a:r>
              <a:rPr lang="en-US" sz="2800"/>
              <a:t> &lt;HEAD&gt;</a:t>
            </a:r>
          </a:p>
          <a:p>
            <a:pPr>
              <a:lnSpc>
                <a:spcPct val="125000"/>
              </a:lnSpc>
            </a:pPr>
            <a:r>
              <a:rPr lang="en-US" sz="2800">
                <a:solidFill>
                  <a:srgbClr val="FFFF00"/>
                </a:solidFill>
              </a:rPr>
              <a:t>   2.</a:t>
            </a:r>
            <a:r>
              <a:rPr lang="en-US" sz="2800"/>
              <a:t> &lt;TITLE&gt;My World&lt;/TITLE&gt;</a:t>
            </a:r>
          </a:p>
          <a:p>
            <a:pPr>
              <a:lnSpc>
                <a:spcPct val="125000"/>
              </a:lnSpc>
            </a:pPr>
            <a:r>
              <a:rPr lang="en-US" sz="2800"/>
              <a:t> </a:t>
            </a:r>
            <a:r>
              <a:rPr lang="en-US" sz="2800">
                <a:solidFill>
                  <a:srgbClr val="FFFF00"/>
                </a:solidFill>
              </a:rPr>
              <a:t>  3.</a:t>
            </a:r>
            <a:r>
              <a:rPr lang="en-US" sz="2800"/>
              <a:t> &lt;SCRIPT language="JavaScript"&gt; </a:t>
            </a:r>
          </a:p>
          <a:p>
            <a:pPr>
              <a:lnSpc>
                <a:spcPct val="125000"/>
              </a:lnSpc>
            </a:pPr>
            <a:r>
              <a:rPr lang="en-US" sz="2800">
                <a:solidFill>
                  <a:srgbClr val="FFFF00"/>
                </a:solidFill>
              </a:rPr>
              <a:t>   </a:t>
            </a:r>
            <a:r>
              <a:rPr lang="en-US" sz="2800"/>
              <a:t>&lt;!-- HTML comments and hide script from old browsers </a:t>
            </a:r>
          </a:p>
          <a:p>
            <a:pPr>
              <a:lnSpc>
                <a:spcPct val="125000"/>
              </a:lnSpc>
            </a:pPr>
            <a:r>
              <a:rPr lang="en-US" sz="2800"/>
              <a:t>     ......Javascript Statements....... </a:t>
            </a:r>
          </a:p>
          <a:p>
            <a:pPr>
              <a:lnSpc>
                <a:spcPct val="125000"/>
              </a:lnSpc>
            </a:pPr>
            <a:r>
              <a:rPr lang="en-US" sz="2800"/>
              <a:t>     //--&gt; Close comment section and browser reads on </a:t>
            </a:r>
          </a:p>
          <a:p>
            <a:pPr>
              <a:lnSpc>
                <a:spcPct val="125000"/>
              </a:lnSpc>
            </a:pPr>
            <a:r>
              <a:rPr lang="en-US" sz="2800">
                <a:solidFill>
                  <a:srgbClr val="FFFF00"/>
                </a:solidFill>
              </a:rPr>
              <a:t>   4.</a:t>
            </a:r>
            <a:r>
              <a:rPr lang="en-US" sz="2800"/>
              <a:t> &lt;/SCRIPT&gt; </a:t>
            </a:r>
          </a:p>
          <a:p>
            <a:pPr>
              <a:lnSpc>
                <a:spcPct val="125000"/>
              </a:lnSpc>
            </a:pPr>
            <a:r>
              <a:rPr lang="en-US" sz="2800">
                <a:solidFill>
                  <a:srgbClr val="FFFF00"/>
                </a:solidFill>
              </a:rPr>
              <a:t>   5.</a:t>
            </a:r>
            <a:r>
              <a:rPr lang="en-US" sz="2800"/>
              <a:t> &lt;/HEAD&gt; </a:t>
            </a:r>
            <a:br>
              <a:rPr lang="en-US" sz="2800"/>
            </a:b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2546350"/>
            <a:ext cx="7367588" cy="3663950"/>
          </a:xfrm>
          <a:noFill/>
          <a:ln/>
        </p:spPr>
        <p:txBody>
          <a:bodyPr/>
          <a:lstStyle/>
          <a:p>
            <a:r>
              <a:rPr lang="en-US" b="1">
                <a:solidFill>
                  <a:schemeClr val="accent1"/>
                </a:solidFill>
              </a:rPr>
              <a:t>&lt; &gt; </a:t>
            </a:r>
            <a:r>
              <a:rPr lang="en-US" b="1"/>
              <a:t>HTML start tags </a:t>
            </a:r>
          </a:p>
          <a:p>
            <a:r>
              <a:rPr lang="en-US" b="1">
                <a:solidFill>
                  <a:schemeClr val="accent1"/>
                </a:solidFill>
              </a:rPr>
              <a:t>&lt;/&gt; </a:t>
            </a:r>
            <a:r>
              <a:rPr lang="en-US" b="1"/>
              <a:t>End tag</a:t>
            </a:r>
          </a:p>
          <a:p>
            <a:r>
              <a:rPr lang="en-US" b="1">
                <a:solidFill>
                  <a:schemeClr val="accent1"/>
                </a:solidFill>
              </a:rPr>
              <a:t>&lt;HEAD&gt;  </a:t>
            </a:r>
            <a:r>
              <a:rPr lang="en-US" b="1"/>
              <a:t>… </a:t>
            </a:r>
            <a:r>
              <a:rPr lang="en-US" b="1">
                <a:solidFill>
                  <a:schemeClr val="accent1"/>
                </a:solidFill>
              </a:rPr>
              <a:t>&lt;/HEAD&gt;</a:t>
            </a:r>
            <a:endParaRPr lang="en-US" b="1"/>
          </a:p>
          <a:p>
            <a:r>
              <a:rPr lang="en-US" b="1">
                <a:solidFill>
                  <a:schemeClr val="accent1"/>
                </a:solidFill>
              </a:rPr>
              <a:t>&lt;TITLE&gt;  </a:t>
            </a:r>
            <a:r>
              <a:rPr lang="en-US" b="1"/>
              <a:t>… </a:t>
            </a:r>
            <a:r>
              <a:rPr lang="en-US" b="1">
                <a:solidFill>
                  <a:schemeClr val="accent1"/>
                </a:solidFill>
              </a:rPr>
              <a:t>&lt;/TITLE&gt;</a:t>
            </a:r>
          </a:p>
          <a:p>
            <a:r>
              <a:rPr lang="en-US" b="1">
                <a:solidFill>
                  <a:schemeClr val="accent1"/>
                </a:solidFill>
              </a:rPr>
              <a:t>&lt;HTML&gt;  </a:t>
            </a:r>
            <a:r>
              <a:rPr lang="en-US" b="1"/>
              <a:t>… </a:t>
            </a:r>
            <a:r>
              <a:rPr lang="en-US" b="1">
                <a:solidFill>
                  <a:schemeClr val="accent1"/>
                </a:solidFill>
              </a:rPr>
              <a:t>&lt;/HTML//&gt;</a:t>
            </a:r>
          </a:p>
          <a:p>
            <a:r>
              <a:rPr lang="en-US" b="1">
                <a:solidFill>
                  <a:schemeClr val="accent1"/>
                </a:solidFill>
              </a:rPr>
              <a:t>&lt;Script&gt;  </a:t>
            </a:r>
            <a:r>
              <a:rPr lang="en-US" b="1"/>
              <a:t>… </a:t>
            </a:r>
            <a:r>
              <a:rPr lang="en-US" b="1">
                <a:solidFill>
                  <a:schemeClr val="accent1"/>
                </a:solidFill>
              </a:rPr>
              <a:t>&lt;/Script&gt;</a:t>
            </a:r>
            <a:endParaRPr lang="en-US" b="1"/>
          </a:p>
          <a:p>
            <a:endParaRPr lang="en-US" b="1"/>
          </a:p>
          <a:p>
            <a:endParaRPr lang="en-US" b="1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066800" y="0"/>
            <a:ext cx="77533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lnSpc>
                <a:spcPct val="170000"/>
              </a:lnSpc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Parts of a Simple Program Tags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7734300" y="6400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* * * 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123950"/>
            <a:ext cx="8629650" cy="573405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1. </a:t>
            </a:r>
            <a:r>
              <a:rPr lang="en-US" sz="2800" b="1">
                <a:solidFill>
                  <a:srgbClr val="CCFF66"/>
                </a:solidFill>
              </a:rPr>
              <a:t>&lt;SCRIPT language="JavaScript"&gt;</a:t>
            </a:r>
          </a:p>
          <a:p>
            <a:pPr>
              <a:spcBef>
                <a:spcPct val="0"/>
              </a:spcBef>
            </a:pPr>
            <a:r>
              <a:rPr lang="en-US" sz="2800" b="1"/>
              <a:t>	Starting JavaScript commands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 2. </a:t>
            </a:r>
            <a:r>
              <a:rPr lang="en-US" sz="2800" b="1">
                <a:solidFill>
                  <a:srgbClr val="CCFF66"/>
                </a:solidFill>
              </a:rPr>
              <a:t>&lt;!-- hide script from old browsers</a:t>
            </a:r>
          </a:p>
          <a:p>
            <a:pPr>
              <a:spcBef>
                <a:spcPct val="0"/>
              </a:spcBef>
            </a:pPr>
            <a:r>
              <a:rPr lang="en-US" sz="2800" b="1"/>
              <a:t>    older browsers don't display your script as text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3. </a:t>
            </a:r>
            <a:r>
              <a:rPr lang="en-US" sz="2800" b="1">
                <a:solidFill>
                  <a:srgbClr val="CCFF66"/>
                </a:solidFill>
              </a:rPr>
              <a:t>alert('Welcome to my Web Site!');</a:t>
            </a:r>
          </a:p>
          <a:p>
            <a:pPr>
              <a:spcBef>
                <a:spcPct val="0"/>
              </a:spcBef>
            </a:pPr>
            <a:r>
              <a:rPr lang="en-US" sz="2800" b="1"/>
              <a:t>   Alert message goes inside single quotes.  The semicolon separates JavaScript commands.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 4. </a:t>
            </a:r>
            <a:r>
              <a:rPr lang="en-US" sz="2800" b="1">
                <a:solidFill>
                  <a:srgbClr val="CCFF66"/>
                </a:solidFill>
              </a:rPr>
              <a:t>//--&gt;  </a:t>
            </a:r>
            <a:r>
              <a:rPr lang="en-US" sz="2800" b="1"/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    Stops hiding the script from old browsers.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/>
              <a:t> 5. </a:t>
            </a:r>
            <a:r>
              <a:rPr lang="en-US" sz="2800" b="1">
                <a:solidFill>
                  <a:srgbClr val="CCFF66"/>
                </a:solidFill>
              </a:rPr>
              <a:t>&lt;/SCRIPT&gt;  </a:t>
            </a:r>
            <a:r>
              <a:rPr lang="en-US" sz="2800" b="1"/>
              <a:t>    Ends the JavaScript commands.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US" sz="2800" b="1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768350" y="323850"/>
            <a:ext cx="7753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lnSpc>
                <a:spcPct val="170000"/>
              </a:lnSpc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Simple Javascript Program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688263" y="6394450"/>
            <a:ext cx="145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</a:t>
            </a:r>
            <a:r>
              <a:rPr lang="en-US"/>
              <a:t>  * * 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2146300"/>
            <a:ext cx="8434388" cy="4711700"/>
          </a:xfrm>
          <a:noFill/>
          <a:ln/>
        </p:spPr>
        <p:txBody>
          <a:bodyPr/>
          <a:lstStyle/>
          <a:p>
            <a:r>
              <a:rPr lang="en-US" b="1"/>
              <a:t>charset – encoding</a:t>
            </a:r>
          </a:p>
          <a:p>
            <a:r>
              <a:rPr lang="en-US" b="1"/>
              <a:t>defer – will not generate any document content</a:t>
            </a:r>
          </a:p>
          <a:p>
            <a:r>
              <a:rPr lang="en-US" b="1"/>
              <a:t>id – identifier</a:t>
            </a:r>
          </a:p>
          <a:p>
            <a:r>
              <a:rPr lang="en-US" b="1"/>
              <a:t>language – language of the script (Javascript)</a:t>
            </a:r>
          </a:p>
          <a:p>
            <a:r>
              <a:rPr lang="en-US" b="1"/>
              <a:t>src – external source for the code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762000" y="228600"/>
            <a:ext cx="7721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lnSpc>
                <a:spcPct val="170000"/>
              </a:lnSpc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script Tag Attributes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7734300" y="6400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* * * 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 autoUpdateAnimBg="0"/>
    </p:bldLst>
  </p:timing>
</p:sld>
</file>

<file path=ppt/theme/theme1.xml><?xml version="1.0" encoding="utf-8"?>
<a:theme xmlns:a="http://schemas.openxmlformats.org/drawingml/2006/main" name="Sunny Days">
  <a:themeElements>
    <a:clrScheme name="Sunny Days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Sunny Day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unny Days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ny Days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Designs\Sunny Days.pot</Template>
  <TotalTime>87</TotalTime>
  <Words>761</Words>
  <Application>Microsoft Office PowerPoint</Application>
  <PresentationFormat>On-screen Show (4:3)</PresentationFormat>
  <Paragraphs>211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Times New Roman</vt:lpstr>
      <vt:lpstr>Wingdings</vt:lpstr>
      <vt:lpstr>Courier New</vt:lpstr>
      <vt:lpstr>Arial</vt:lpstr>
      <vt:lpstr>Sunny Days</vt:lpstr>
      <vt:lpstr>Javascript and the Web</vt:lpstr>
      <vt:lpstr>Introduction to Javascript</vt:lpstr>
      <vt:lpstr>Java</vt:lpstr>
      <vt:lpstr>Why Javascript</vt:lpstr>
      <vt:lpstr>Web Pages with Javascript</vt:lpstr>
      <vt:lpstr>A First Program</vt:lpstr>
      <vt:lpstr>Slide 7</vt:lpstr>
      <vt:lpstr>Slide 8</vt:lpstr>
      <vt:lpstr>Slide 9</vt:lpstr>
      <vt:lpstr>noscript</vt:lpstr>
      <vt:lpstr>External Script Files</vt:lpstr>
      <vt:lpstr>A few Javascript Commands</vt:lpstr>
      <vt:lpstr>When do scripts Run?</vt:lpstr>
      <vt:lpstr>Inline scripts</vt:lpstr>
      <vt:lpstr>Viewing Script Errors</vt:lpstr>
      <vt:lpstr>Server Side Scripts</vt:lpstr>
      <vt:lpstr>Objects</vt:lpstr>
      <vt:lpstr>Events</vt:lpstr>
      <vt:lpstr>Events continued</vt:lpstr>
      <vt:lpstr>Reserved Words</vt:lpstr>
      <vt:lpstr>Javascript Statements</vt:lpstr>
      <vt:lpstr>Comments</vt:lpstr>
      <vt:lpstr>Style for Variable Definitions</vt:lpstr>
      <vt:lpstr>Style for Control Structures</vt:lpstr>
      <vt:lpstr>Basic Program Format</vt:lpstr>
      <vt:lpstr>Basic Program Format (cont)</vt:lpstr>
      <vt:lpstr>Basic Program Format (cont)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and the Web</dc:title>
  <dc:creator>whit</dc:creator>
  <cp:lastModifiedBy>deborah.whitfield</cp:lastModifiedBy>
  <cp:revision>14</cp:revision>
  <cp:lastPrinted>1601-01-01T00:00:00Z</cp:lastPrinted>
  <dcterms:created xsi:type="dcterms:W3CDTF">2004-01-07T03:29:40Z</dcterms:created>
  <dcterms:modified xsi:type="dcterms:W3CDTF">2013-01-17T16:54:42Z</dcterms:modified>
</cp:coreProperties>
</file>